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1"/>
  </p:notesMasterIdLst>
  <p:handoutMasterIdLst>
    <p:handoutMasterId r:id="rId62"/>
  </p:handoutMasterIdLst>
  <p:sldIdLst>
    <p:sldId id="288" r:id="rId5"/>
    <p:sldId id="273" r:id="rId6"/>
    <p:sldId id="275" r:id="rId7"/>
    <p:sldId id="290" r:id="rId8"/>
    <p:sldId id="282" r:id="rId9"/>
    <p:sldId id="294" r:id="rId10"/>
    <p:sldId id="295" r:id="rId11"/>
    <p:sldId id="291" r:id="rId12"/>
    <p:sldId id="296" r:id="rId13"/>
    <p:sldId id="297" r:id="rId14"/>
    <p:sldId id="298" r:id="rId15"/>
    <p:sldId id="299" r:id="rId16"/>
    <p:sldId id="292" r:id="rId17"/>
    <p:sldId id="293" r:id="rId18"/>
    <p:sldId id="300" r:id="rId19"/>
    <p:sldId id="301" r:id="rId20"/>
    <p:sldId id="302" r:id="rId21"/>
    <p:sldId id="303" r:id="rId22"/>
    <p:sldId id="304" r:id="rId23"/>
    <p:sldId id="305" r:id="rId24"/>
    <p:sldId id="306" r:id="rId25"/>
    <p:sldId id="307" r:id="rId26"/>
    <p:sldId id="308" r:id="rId27"/>
    <p:sldId id="309" r:id="rId28"/>
    <p:sldId id="310" r:id="rId29"/>
    <p:sldId id="311" r:id="rId30"/>
    <p:sldId id="287" r:id="rId31"/>
    <p:sldId id="289" r:id="rId32"/>
    <p:sldId id="259" r:id="rId33"/>
    <p:sldId id="281" r:id="rId34"/>
    <p:sldId id="313" r:id="rId35"/>
    <p:sldId id="332" r:id="rId36"/>
    <p:sldId id="283" r:id="rId37"/>
    <p:sldId id="312" r:id="rId38"/>
    <p:sldId id="276" r:id="rId39"/>
    <p:sldId id="284" r:id="rId40"/>
    <p:sldId id="277" r:id="rId41"/>
    <p:sldId id="314" r:id="rId42"/>
    <p:sldId id="317" r:id="rId43"/>
    <p:sldId id="318" r:id="rId44"/>
    <p:sldId id="319" r:id="rId45"/>
    <p:sldId id="320" r:id="rId46"/>
    <p:sldId id="321" r:id="rId47"/>
    <p:sldId id="322" r:id="rId48"/>
    <p:sldId id="323" r:id="rId49"/>
    <p:sldId id="324" r:id="rId50"/>
    <p:sldId id="325" r:id="rId51"/>
    <p:sldId id="326" r:id="rId52"/>
    <p:sldId id="315" r:id="rId53"/>
    <p:sldId id="316" r:id="rId54"/>
    <p:sldId id="267" r:id="rId55"/>
    <p:sldId id="327" r:id="rId56"/>
    <p:sldId id="328" r:id="rId57"/>
    <p:sldId id="330" r:id="rId58"/>
    <p:sldId id="331" r:id="rId59"/>
    <p:sldId id="278"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09" autoAdjust="0"/>
    <p:restoredTop sz="94694" autoAdjust="0"/>
  </p:normalViewPr>
  <p:slideViewPr>
    <p:cSldViewPr snapToGrid="0">
      <p:cViewPr varScale="1">
        <p:scale>
          <a:sx n="87" d="100"/>
          <a:sy n="87" d="100"/>
        </p:scale>
        <p:origin x="84" y="25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8/10/relationships/authors" Targe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10/17/2024</a:t>
            </a:fld>
            <a:endParaRPr lang="en-US" dirty="0"/>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dirty="0"/>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9CA527-F925-414F-B4F4-8F4244CDDC80}" type="datetimeFigureOut">
              <a:rPr lang="en-US" smtClean="0"/>
              <a:t>10/17/2024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7E2AA-278D-0B48-A5DE-00B1FC5BDAF9}" type="slidenum">
              <a:rPr lang="en-US" smtClean="0"/>
              <a:t>‹#›</a:t>
            </a:fld>
            <a:endParaRPr lang="en-US" dirty="0"/>
          </a:p>
        </p:txBody>
      </p:sp>
    </p:spTree>
    <p:extLst>
      <p:ext uri="{BB962C8B-B14F-4D97-AF65-F5344CB8AC3E}">
        <p14:creationId xmlns:p14="http://schemas.microsoft.com/office/powerpoint/2010/main" val="4266559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37E2AA-278D-0B48-A5DE-00B1FC5BDAF9}" type="slidenum">
              <a:rPr lang="en-US" smtClean="0"/>
              <a:t>29</a:t>
            </a:fld>
            <a:endParaRPr lang="en-US" dirty="0"/>
          </a:p>
        </p:txBody>
      </p:sp>
    </p:spTree>
    <p:extLst>
      <p:ext uri="{BB962C8B-B14F-4D97-AF65-F5344CB8AC3E}">
        <p14:creationId xmlns:p14="http://schemas.microsoft.com/office/powerpoint/2010/main" val="1572272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37E2AA-278D-0B48-A5DE-00B1FC5BDAF9}" type="slidenum">
              <a:rPr lang="en-US" smtClean="0"/>
              <a:t>30</a:t>
            </a:fld>
            <a:endParaRPr lang="en-US" dirty="0"/>
          </a:p>
        </p:txBody>
      </p:sp>
    </p:spTree>
    <p:extLst>
      <p:ext uri="{BB962C8B-B14F-4D97-AF65-F5344CB8AC3E}">
        <p14:creationId xmlns:p14="http://schemas.microsoft.com/office/powerpoint/2010/main" val="13321305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2" name="Picture Placeholder 8">
            <a:extLst>
              <a:ext uri="{FF2B5EF4-FFF2-40B4-BE49-F238E27FC236}">
                <a16:creationId xmlns:a16="http://schemas.microsoft.com/office/drawing/2014/main" id="{D56268A4-B555-72BE-6160-318763ECAA67}"/>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7" name="Rectangle 6">
            <a:extLst>
              <a:ext uri="{FF2B5EF4-FFF2-40B4-BE49-F238E27FC236}">
                <a16:creationId xmlns:a16="http://schemas.microsoft.com/office/drawing/2014/main" id="{12D44DBA-D665-923B-A38C-C68A9C039EA9}"/>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400"/>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pic>
        <p:nvPicPr>
          <p:cNvPr id="4" name="Picture Placeholder 64">
            <a:extLst>
              <a:ext uri="{FF2B5EF4-FFF2-40B4-BE49-F238E27FC236}">
                <a16:creationId xmlns:a16="http://schemas.microsoft.com/office/drawing/2014/main" id="{7C62E1FE-8CAE-1FE1-6A91-DFE7F1D87083}"/>
              </a:ext>
              <a:ext uri="{C183D7F6-B498-43B3-948B-1728B52AA6E4}">
                <adec:decorative xmlns:adec="http://schemas.microsoft.com/office/drawing/2017/decorative" val="1"/>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0"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266219"/>
            <a:ext cx="10389243" cy="1424470"/>
          </a:xfrm>
        </p:spPr>
        <p:txBody>
          <a:bodyPr anchor="ctr" anchorCtr="0">
            <a:noAutofit/>
          </a:bodyPr>
          <a:lstStyle>
            <a:lvl1pP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1779325"/>
            <a:ext cx="3490732" cy="4297680"/>
          </a:xfrm>
        </p:spPr>
        <p:txBody>
          <a:bodyPr tIns="274320">
            <a:normAutofit/>
          </a:bodyPr>
          <a:lstStyle>
            <a:lvl1pPr marL="0" indent="0">
              <a:spcBef>
                <a:spcPts val="1000"/>
              </a:spcBef>
              <a:spcAft>
                <a:spcPts val="1000"/>
              </a:spcAft>
              <a:buNone/>
              <a:defRPr sz="1800"/>
            </a:lvl1pPr>
            <a:lvl2pPr marL="228600" indent="0">
              <a:spcBef>
                <a:spcPts val="1000"/>
              </a:spcBef>
              <a:spcAft>
                <a:spcPts val="1000"/>
              </a:spcAft>
              <a:buNone/>
              <a:defRPr sz="1800"/>
            </a:lvl2pPr>
            <a:lvl3pPr marL="685800" indent="0">
              <a:spcBef>
                <a:spcPts val="1000"/>
              </a:spcBef>
              <a:spcAft>
                <a:spcPts val="1000"/>
              </a:spcAft>
              <a:buNone/>
              <a:defRPr sz="1800"/>
            </a:lvl3pPr>
            <a:lvl4pPr marL="1143000" indent="0">
              <a:spcBef>
                <a:spcPts val="1000"/>
              </a:spcBef>
              <a:spcAft>
                <a:spcPts val="1000"/>
              </a:spcAft>
              <a:buNone/>
              <a:defRPr sz="1800"/>
            </a:lvl4pPr>
            <a:lvl5pPr marL="1600200" indent="0">
              <a:spcBef>
                <a:spcPts val="1000"/>
              </a:spcBef>
              <a:spcAft>
                <a:spcPts val="10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502552" y="1779325"/>
            <a:ext cx="6724891" cy="4297680"/>
          </a:xfrm>
        </p:spPr>
        <p:txBody>
          <a:bodyPr/>
          <a:lstStyle/>
          <a:p>
            <a:r>
              <a:rPr lang="en-US" dirty="0"/>
              <a:t>Click icon to add table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10/17/2024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0815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3">
    <p:spTree>
      <p:nvGrpSpPr>
        <p:cNvPr id="1" name=""/>
        <p:cNvGrpSpPr/>
        <p:nvPr/>
      </p:nvGrpSpPr>
      <p:grpSpPr>
        <a:xfrm>
          <a:off x="0" y="0"/>
          <a:ext cx="0" cy="0"/>
          <a:chOff x="0" y="0"/>
          <a:chExt cx="0" cy="0"/>
        </a:xfrm>
      </p:grpSpPr>
      <p:pic>
        <p:nvPicPr>
          <p:cNvPr id="8" name="Picture Placeholder 17">
            <a:extLst>
              <a:ext uri="{FF2B5EF4-FFF2-40B4-BE49-F238E27FC236}">
                <a16:creationId xmlns:a16="http://schemas.microsoft.com/office/drawing/2014/main" id="{32B61A96-5F36-8895-B920-FC12FD76DC53}"/>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0" y="0"/>
            <a:ext cx="12188952" cy="6858000"/>
          </a:xfrm>
          <a:prstGeom prst="rect">
            <a:avLst/>
          </a:prstGeom>
        </p:spPr>
      </p:pic>
      <p:sp>
        <p:nvSpPr>
          <p:cNvPr id="9" name="Rectangle 8">
            <a:extLst>
              <a:ext uri="{FF2B5EF4-FFF2-40B4-BE49-F238E27FC236}">
                <a16:creationId xmlns:a16="http://schemas.microsoft.com/office/drawing/2014/main" id="{8774BC39-6D56-474E-28BE-99260516AB0C}"/>
              </a:ext>
              <a:ext uri="{C183D7F6-B498-43B3-948B-1728B52AA6E4}">
                <adec:decorative xmlns:adec="http://schemas.microsoft.com/office/drawing/2017/decorative" val="1"/>
              </a:ext>
            </a:extLst>
          </p:cNvPr>
          <p:cNvSpPr/>
          <p:nvPr userDrawn="1"/>
        </p:nvSpPr>
        <p:spPr>
          <a:xfrm>
            <a:off x="914400" y="777240"/>
            <a:ext cx="10361676"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073070" y="914400"/>
            <a:ext cx="10045861" cy="1146680"/>
          </a:xfrm>
        </p:spPr>
        <p:txBody>
          <a:bodyPr anchor="b" anchorCtr="0">
            <a:noAutofit/>
          </a:bodyPr>
          <a:lstStyle>
            <a:lvl1pPr algn="ct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1423687" y="2288614"/>
            <a:ext cx="5382228" cy="3475578"/>
          </a:xfrm>
        </p:spPr>
        <p:txBody>
          <a:bodyPr>
            <a:normAutofit/>
          </a:bodyPr>
          <a:lstStyle>
            <a:lvl1pPr marL="0" indent="0">
              <a:spcBef>
                <a:spcPts val="1000"/>
              </a:spcBef>
              <a:spcAft>
                <a:spcPts val="0"/>
              </a:spcAft>
              <a:buNone/>
              <a:defRPr sz="1800"/>
            </a:lvl1pPr>
            <a:lvl2pPr marL="685800">
              <a:spcBef>
                <a:spcPts val="600"/>
              </a:spcBef>
              <a:spcAft>
                <a:spcPts val="600"/>
              </a:spcAft>
              <a:defRPr sz="1800"/>
            </a:lvl2pPr>
            <a:lvl3pPr marL="1143000">
              <a:spcBef>
                <a:spcPts val="600"/>
              </a:spcBef>
              <a:spcAft>
                <a:spcPts val="600"/>
              </a:spcAft>
              <a:defRPr sz="1800"/>
            </a:lvl3pPr>
            <a:lvl4pPr marL="1600200">
              <a:spcBef>
                <a:spcPts val="600"/>
              </a:spcBef>
              <a:spcAft>
                <a:spcPts val="600"/>
              </a:spcAft>
              <a:defRPr sz="1800"/>
            </a:lvl4pPr>
            <a:lvl5pPr marL="20574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hasCustomPrompt="1"/>
          </p:nvPr>
        </p:nvSpPr>
        <p:spPr>
          <a:xfrm>
            <a:off x="7451790" y="2288614"/>
            <a:ext cx="3108960" cy="3475578"/>
          </a:xfrm>
        </p:spPr>
        <p:txBody>
          <a:bodyPr tIns="91440">
            <a:normAutofit/>
          </a:bodyPr>
          <a:lstStyle>
            <a:lvl1pPr marL="0" indent="0">
              <a:lnSpc>
                <a:spcPct val="150000"/>
              </a:lnSpc>
              <a:spcBef>
                <a:spcPts val="1000"/>
              </a:spcBef>
              <a:spcAft>
                <a:spcPts val="600"/>
              </a:spcAft>
              <a:buNone/>
              <a:defRPr sz="1800"/>
            </a:lvl1pPr>
            <a:lvl2pPr marL="228600" indent="0">
              <a:lnSpc>
                <a:spcPct val="100000"/>
              </a:lnSpc>
              <a:spcBef>
                <a:spcPts val="1000"/>
              </a:spcBef>
              <a:spcAft>
                <a:spcPts val="600"/>
              </a:spcAft>
              <a:buNone/>
              <a:defRPr sz="1800"/>
            </a:lvl2pPr>
            <a:lvl3pPr marL="685800" indent="0">
              <a:lnSpc>
                <a:spcPct val="100000"/>
              </a:lnSpc>
              <a:spcBef>
                <a:spcPts val="1000"/>
              </a:spcBef>
              <a:spcAft>
                <a:spcPts val="600"/>
              </a:spcAft>
              <a:buNone/>
              <a:defRPr sz="1800"/>
            </a:lvl3pPr>
            <a:lvl4pPr marL="1143000" indent="0">
              <a:lnSpc>
                <a:spcPct val="100000"/>
              </a:lnSpc>
              <a:spcBef>
                <a:spcPts val="1000"/>
              </a:spcBef>
              <a:spcAft>
                <a:spcPts val="600"/>
              </a:spcAft>
              <a:buNone/>
              <a:defRPr sz="1800"/>
            </a:lvl4pPr>
            <a:lvl5pPr marL="1600200" indent="0">
              <a:lnSpc>
                <a:spcPct val="100000"/>
              </a:lnSpc>
              <a:spcBef>
                <a:spcPts val="1000"/>
              </a:spcBef>
              <a:spcAft>
                <a:spcPts val="6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10/17/2024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37703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Picture Placeholder 64">
            <a:extLst>
              <a:ext uri="{FF2B5EF4-FFF2-40B4-BE49-F238E27FC236}">
                <a16:creationId xmlns:a16="http://schemas.microsoft.com/office/drawing/2014/main" id="{55E792AE-CF37-9DD8-2703-49480775F029}"/>
              </a:ext>
              <a:ext uri="{C183D7F6-B498-43B3-948B-1728B52AA6E4}">
                <adec:decorative xmlns:adec="http://schemas.microsoft.com/office/drawing/2017/decorative" val="1"/>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0"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133629"/>
            <a:ext cx="10515600" cy="1325563"/>
          </a:xfrm>
        </p:spPr>
        <p:txBody>
          <a:bodyPr anchor="b" anchorCtr="0">
            <a:noAutofit/>
          </a:bodyPr>
          <a:lstStyle>
            <a:lvl1pPr>
              <a:defRPr sz="36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914400" y="1779325"/>
            <a:ext cx="10361676" cy="4297680"/>
          </a:xfrm>
        </p:spPr>
        <p:txBody>
          <a:bodyPr/>
          <a:lstStyle>
            <a:lvl1pPr>
              <a:defRPr/>
            </a:lvl1pPr>
          </a:lstStyle>
          <a:p>
            <a:r>
              <a:rPr lang="en-US" dirty="0"/>
              <a:t>Click icon to add table</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10/17/2024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626099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pic>
        <p:nvPicPr>
          <p:cNvPr id="7" name="Picture Placeholder 13">
            <a:extLst>
              <a:ext uri="{FF2B5EF4-FFF2-40B4-BE49-F238E27FC236}">
                <a16:creationId xmlns:a16="http://schemas.microsoft.com/office/drawing/2014/main" id="{A1BB4149-7987-3EF4-952D-2271B4DD8AB1}"/>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8" name="Rectangle 7">
            <a:extLst>
              <a:ext uri="{FF2B5EF4-FFF2-40B4-BE49-F238E27FC236}">
                <a16:creationId xmlns:a16="http://schemas.microsoft.com/office/drawing/2014/main" id="{07B335AD-7A4B-841B-52BC-8FF32D99D749}"/>
              </a:ext>
              <a:ext uri="{C183D7F6-B498-43B3-948B-1728B52AA6E4}">
                <adec:decorative xmlns:adec="http://schemas.microsoft.com/office/drawing/2017/decorative" val="1"/>
              </a:ext>
            </a:extLst>
          </p:cNvPr>
          <p:cNvSpPr/>
          <p:nvPr userDrawn="1"/>
        </p:nvSpPr>
        <p:spPr>
          <a:xfrm>
            <a:off x="3799368" y="0"/>
            <a:ext cx="4593265" cy="68580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4143375" y="92597"/>
            <a:ext cx="3905250" cy="3032567"/>
          </a:xfrm>
        </p:spPr>
        <p:txBody>
          <a:bodyPr anchor="b">
            <a:noAutofit/>
          </a:bodyPr>
          <a:lstStyle>
            <a:lvl1pPr algn="ctr">
              <a:defRPr/>
            </a:lvl1pPr>
          </a:lstStyle>
          <a:p>
            <a:r>
              <a:rPr lang="en-US" dirty="0"/>
              <a:t>Click to add title</a:t>
            </a:r>
          </a:p>
        </p:txBody>
      </p:sp>
      <p:sp>
        <p:nvSpPr>
          <p:cNvPr id="10" name="Text Placeholder 9">
            <a:extLst>
              <a:ext uri="{FF2B5EF4-FFF2-40B4-BE49-F238E27FC236}">
                <a16:creationId xmlns:a16="http://schemas.microsoft.com/office/drawing/2014/main" id="{A13E19FD-68BB-0F8D-21CF-9E48B806073F}"/>
              </a:ext>
            </a:extLst>
          </p:cNvPr>
          <p:cNvSpPr>
            <a:spLocks noGrp="1"/>
          </p:cNvSpPr>
          <p:nvPr>
            <p:ph type="body" sz="quarter" idx="10" hasCustomPrompt="1"/>
          </p:nvPr>
        </p:nvSpPr>
        <p:spPr>
          <a:xfrm>
            <a:off x="4143375" y="4004321"/>
            <a:ext cx="3905250" cy="2743200"/>
          </a:xfrm>
        </p:spPr>
        <p:txBody>
          <a:bodyPr>
            <a:normAutofit/>
          </a:bodyPr>
          <a:lstStyle>
            <a:lvl1pPr marL="0" indent="0" algn="ctr">
              <a:buNone/>
              <a:defRPr sz="18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2">
    <p:spTree>
      <p:nvGrpSpPr>
        <p:cNvPr id="1" name=""/>
        <p:cNvGrpSpPr/>
        <p:nvPr/>
      </p:nvGrpSpPr>
      <p:grpSpPr>
        <a:xfrm>
          <a:off x="0" y="0"/>
          <a:ext cx="0" cy="0"/>
          <a:chOff x="0" y="0"/>
          <a:chExt cx="0" cy="0"/>
        </a:xfrm>
      </p:grpSpPr>
      <p:pic>
        <p:nvPicPr>
          <p:cNvPr id="7" name="Picture Placeholder 38">
            <a:extLst>
              <a:ext uri="{FF2B5EF4-FFF2-40B4-BE49-F238E27FC236}">
                <a16:creationId xmlns:a16="http://schemas.microsoft.com/office/drawing/2014/main" id="{31550E6E-10D6-E75A-F6B1-8800DAC2CBFB}"/>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73038" y="1457865"/>
            <a:ext cx="3200400" cy="4580626"/>
          </a:xfrm>
        </p:spPr>
        <p:txBody>
          <a:bodyPr anchor="t">
            <a:noAutofit/>
          </a:bodyPr>
          <a:lstStyle>
            <a:lvl1pPr algn="ctr">
              <a:defRPr sz="3600"/>
            </a:lvl1p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4796287" y="1457864"/>
            <a:ext cx="4986068" cy="4580627"/>
          </a:xfrm>
        </p:spPr>
        <p:txBody>
          <a:bodyPr tIns="45720" anchor="t" anchorCtr="0">
            <a:normAutofit/>
          </a:bodyPr>
          <a:lstStyle>
            <a:lvl1pPr marL="0" indent="0">
              <a:lnSpc>
                <a:spcPct val="150000"/>
              </a:lnSpc>
              <a:spcBef>
                <a:spcPts val="1000"/>
              </a:spcBef>
              <a:spcAft>
                <a:spcPts val="1200"/>
              </a:spcAft>
              <a:buNone/>
              <a:defRPr sz="2400"/>
            </a:lvl1pPr>
            <a:lvl2pPr>
              <a:lnSpc>
                <a:spcPct val="150000"/>
              </a:lnSpc>
              <a:spcBef>
                <a:spcPts val="1000"/>
              </a:spcBef>
              <a:spcAft>
                <a:spcPts val="1200"/>
              </a:spcAft>
              <a:defRPr sz="2000"/>
            </a:lvl2pPr>
            <a:lvl3pPr>
              <a:lnSpc>
                <a:spcPct val="150000"/>
              </a:lnSpc>
              <a:spcBef>
                <a:spcPts val="1000"/>
              </a:spcBef>
              <a:spcAft>
                <a:spcPts val="1200"/>
              </a:spcAft>
              <a:defRPr sz="1800"/>
            </a:lvl3pPr>
            <a:lvl4pPr>
              <a:lnSpc>
                <a:spcPct val="150000"/>
              </a:lnSpc>
              <a:spcBef>
                <a:spcPts val="1000"/>
              </a:spcBef>
              <a:spcAft>
                <a:spcPts val="1200"/>
              </a:spcAft>
              <a:defRPr sz="1600"/>
            </a:lvl4pPr>
            <a:lvl5pPr>
              <a:lnSpc>
                <a:spcPct val="150000"/>
              </a:lnSpc>
              <a:spcBef>
                <a:spcPts val="1000"/>
              </a:spcBef>
              <a:spcAft>
                <a:spcPts val="1200"/>
              </a:spcAft>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10/17/2024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914388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spTree>
      <p:nvGrpSpPr>
        <p:cNvPr id="1" name=""/>
        <p:cNvGrpSpPr/>
        <p:nvPr/>
      </p:nvGrpSpPr>
      <p:grpSpPr>
        <a:xfrm>
          <a:off x="0" y="0"/>
          <a:ext cx="0" cy="0"/>
          <a:chOff x="0" y="0"/>
          <a:chExt cx="0" cy="0"/>
        </a:xfrm>
      </p:grpSpPr>
      <p:pic>
        <p:nvPicPr>
          <p:cNvPr id="7" name="Picture Placeholder 8">
            <a:extLst>
              <a:ext uri="{FF2B5EF4-FFF2-40B4-BE49-F238E27FC236}">
                <a16:creationId xmlns:a16="http://schemas.microsoft.com/office/drawing/2014/main" id="{61F88592-24FD-96EC-ADB3-C0B7682DF9A5}"/>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918259" y="798653"/>
            <a:ext cx="5166167" cy="5289630"/>
          </a:xfrm>
          <a:solidFill>
            <a:schemeClr val="bg1">
              <a:alpha val="95000"/>
            </a:schemeClr>
          </a:solidFill>
        </p:spPr>
        <p:txBody>
          <a:bodyPr lIns="274320" rIns="274320" anchor="ctr">
            <a:noAutofit/>
          </a:bodyPr>
          <a:lstStyle>
            <a:lvl1pPr algn="ctr">
              <a:defRPr sz="4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6084424" y="787077"/>
            <a:ext cx="5166167" cy="5289631"/>
          </a:xfrm>
          <a:solidFill>
            <a:schemeClr val="bg1">
              <a:alpha val="95000"/>
            </a:schemeClr>
          </a:solidFill>
        </p:spPr>
        <p:txBody>
          <a:bodyPr>
            <a:noAutofit/>
          </a:bodyPr>
          <a:lstStyle>
            <a:lvl1pPr marL="342900" indent="-342900" algn="ctr">
              <a:buFont typeface="Arial" panose="020B0604020202020204" pitchFamily="34" charset="0"/>
              <a:buChar char="•"/>
              <a:defRPr sz="20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Click icon to add picture</a:t>
            </a:r>
          </a:p>
          <a:p>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10/17/2024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298420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pic>
        <p:nvPicPr>
          <p:cNvPr id="8" name="Picture Placeholder 13">
            <a:extLst>
              <a:ext uri="{FF2B5EF4-FFF2-40B4-BE49-F238E27FC236}">
                <a16:creationId xmlns:a16="http://schemas.microsoft.com/office/drawing/2014/main" id="{BD017017-3234-8C24-B9FC-80FB1120D156}"/>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CC226FA8-C264-7189-EEA0-5264009074FF}"/>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6296135" y="1124887"/>
            <a:ext cx="4480560" cy="2352356"/>
          </a:xfrm>
        </p:spPr>
        <p:txBody>
          <a:bodyPr anchor="b">
            <a:noAutofit/>
          </a:bodyPr>
          <a:lstStyle>
            <a:lvl1pPr algn="l">
              <a:defRPr sz="36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6296135" y="3571197"/>
            <a:ext cx="4476967" cy="2123547"/>
          </a:xfrm>
        </p:spPr>
        <p:txBody>
          <a:bodyPr>
            <a:no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1329545" y="1148037"/>
            <a:ext cx="4365199" cy="4546707"/>
          </a:xfrm>
        </p:spPr>
        <p:txBody>
          <a:bodyPr>
            <a:normAutofit/>
          </a:bodyPr>
          <a:lstStyle>
            <a:lvl1pPr marL="0" indent="0" algn="ctr">
              <a:buNone/>
              <a:defRPr sz="2000"/>
            </a:lvl1pPr>
          </a:lstStyle>
          <a:p>
            <a:r>
              <a:rPr lang="en-US" dirty="0"/>
              <a:t>Click icon to add picture</a:t>
            </a:r>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D6D8061D-18C3-4F4F-85EF-561633F58754}" type="datetimeFigureOut">
              <a:rPr lang="en-US" smtClean="0"/>
              <a:t>10/17/2024</a:t>
            </a:fld>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924186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pic>
        <p:nvPicPr>
          <p:cNvPr id="7" name="Picture Placeholder 17">
            <a:extLst>
              <a:ext uri="{FF2B5EF4-FFF2-40B4-BE49-F238E27FC236}">
                <a16:creationId xmlns:a16="http://schemas.microsoft.com/office/drawing/2014/main" id="{28B211FD-99D2-B373-669F-6E0F8E5B336F}"/>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0" y="0"/>
            <a:ext cx="12188952" cy="6858000"/>
          </a:xfrm>
          <a:prstGeom prst="rect">
            <a:avLst/>
          </a:prstGeom>
        </p:spPr>
      </p:pic>
      <p:sp>
        <p:nvSpPr>
          <p:cNvPr id="8" name="Rectangle 7">
            <a:extLst>
              <a:ext uri="{FF2B5EF4-FFF2-40B4-BE49-F238E27FC236}">
                <a16:creationId xmlns:a16="http://schemas.microsoft.com/office/drawing/2014/main" id="{C4079EDA-1B98-E3C1-23AD-7FB6F39FE268}"/>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616598" y="995425"/>
            <a:ext cx="8958805" cy="1077230"/>
          </a:xfrm>
        </p:spPr>
        <p:txBody>
          <a:bodyPr anchor="b" anchorCtr="0">
            <a:noAutofit/>
          </a:bodyPr>
          <a:lstStyle>
            <a:lvl1pPr algn="ctr">
              <a:defRPr sz="3600"/>
            </a:lvl1pPr>
          </a:lstStyle>
          <a:p>
            <a:r>
              <a:rPr lang="en-US" dirty="0"/>
              <a:t>Click to add title</a:t>
            </a:r>
          </a:p>
        </p:txBody>
      </p:sp>
      <p:sp>
        <p:nvSpPr>
          <p:cNvPr id="9" name="Content Placeholder 2">
            <a:extLst>
              <a:ext uri="{FF2B5EF4-FFF2-40B4-BE49-F238E27FC236}">
                <a16:creationId xmlns:a16="http://schemas.microsoft.com/office/drawing/2014/main" id="{76BDAEBE-3A0C-BBCD-A1F0-E1F1E07000E1}"/>
              </a:ext>
            </a:extLst>
          </p:cNvPr>
          <p:cNvSpPr>
            <a:spLocks noGrp="1"/>
          </p:cNvSpPr>
          <p:nvPr>
            <p:ph sz="half" idx="14" hasCustomPrompt="1"/>
          </p:nvPr>
        </p:nvSpPr>
        <p:spPr>
          <a:xfrm>
            <a:off x="1616599" y="2257061"/>
            <a:ext cx="8958804" cy="3541853"/>
          </a:xfrm>
        </p:spPr>
        <p:txBody>
          <a:bodyPr>
            <a:normAutofit/>
          </a:bodyPr>
          <a:lstStyle>
            <a:lvl1pPr marL="0" indent="0">
              <a:spcBef>
                <a:spcPts val="1000"/>
              </a:spcBef>
              <a:spcAft>
                <a:spcPts val="10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10/17/2024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pic>
        <p:nvPicPr>
          <p:cNvPr id="4" name="Picture Placeholder 5">
            <a:extLst>
              <a:ext uri="{FF2B5EF4-FFF2-40B4-BE49-F238E27FC236}">
                <a16:creationId xmlns:a16="http://schemas.microsoft.com/office/drawing/2014/main" id="{236F3DDC-7FF8-F6A3-16EA-A01E7F79536C}"/>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524" y="0"/>
            <a:ext cx="12188952" cy="6858000"/>
          </a:xfrm>
          <a:prstGeom prst="rect">
            <a:avLst/>
          </a:prstGeom>
        </p:spPr>
      </p:pic>
      <p:sp>
        <p:nvSpPr>
          <p:cNvPr id="9" name="Title 33">
            <a:extLst>
              <a:ext uri="{FF2B5EF4-FFF2-40B4-BE49-F238E27FC236}">
                <a16:creationId xmlns:a16="http://schemas.microsoft.com/office/drawing/2014/main" id="{E728EBB2-9164-AC06-6682-9505D88F9535}"/>
              </a:ext>
              <a:ext uri="{C183D7F6-B498-43B3-948B-1728B52AA6E4}">
                <adec:decorative xmlns:adec="http://schemas.microsoft.com/office/drawing/2017/decorative" val="1"/>
              </a:ext>
            </a:extLst>
          </p:cNvPr>
          <p:cNvSpPr txBox="1">
            <a:spLocks/>
          </p:cNvSpPr>
          <p:nvPr userDrawn="1"/>
        </p:nvSpPr>
        <p:spPr>
          <a:xfrm>
            <a:off x="915924" y="777240"/>
            <a:ext cx="6115497" cy="5303520"/>
          </a:xfrm>
          <a:prstGeom prst="rect">
            <a:avLst/>
          </a:prstGeom>
          <a:solidFill>
            <a:schemeClr val="bg1">
              <a:alpha val="95000"/>
            </a:schemeClr>
          </a:solidFill>
        </p:spPr>
        <p:txBody>
          <a:bodyPr vert="horz" lIns="9144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416937" y="879674"/>
            <a:ext cx="5377406" cy="2550005"/>
          </a:xfrm>
        </p:spPr>
        <p:txBody>
          <a:bodyPr anchor="b" anchorCtr="0">
            <a:noAutofit/>
          </a:bodyPr>
          <a:lstStyle>
            <a:lvl1pPr>
              <a:defRPr sz="3600"/>
            </a:lvl1pPr>
          </a:lstStyle>
          <a:p>
            <a:r>
              <a:rPr lang="en-US" dirty="0"/>
              <a:t>Click to add title</a:t>
            </a:r>
          </a:p>
        </p:txBody>
      </p:sp>
      <p:sp>
        <p:nvSpPr>
          <p:cNvPr id="13" name="Text Placeholder 12">
            <a:extLst>
              <a:ext uri="{FF2B5EF4-FFF2-40B4-BE49-F238E27FC236}">
                <a16:creationId xmlns:a16="http://schemas.microsoft.com/office/drawing/2014/main" id="{53BA3AA6-E309-C0C7-B2C6-3705384B7067}"/>
              </a:ext>
            </a:extLst>
          </p:cNvPr>
          <p:cNvSpPr>
            <a:spLocks noGrp="1"/>
          </p:cNvSpPr>
          <p:nvPr>
            <p:ph type="body" sz="quarter" idx="13" hasCustomPrompt="1"/>
          </p:nvPr>
        </p:nvSpPr>
        <p:spPr>
          <a:xfrm>
            <a:off x="1417638" y="3576900"/>
            <a:ext cx="4126635" cy="2233613"/>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10/17/2024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pic>
        <p:nvPicPr>
          <p:cNvPr id="8" name="Picture Placeholder 5">
            <a:extLst>
              <a:ext uri="{FF2B5EF4-FFF2-40B4-BE49-F238E27FC236}">
                <a16:creationId xmlns:a16="http://schemas.microsoft.com/office/drawing/2014/main" id="{540E5FCC-3981-FB51-F0ED-B8BAB5C45A20}"/>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3BCE2C9E-7BC3-0EB6-EBE4-26EE33A1F2A3}"/>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269357" y="891251"/>
            <a:ext cx="9653286" cy="1158254"/>
          </a:xfrm>
        </p:spPr>
        <p:txBody>
          <a:bodyPr anchor="b" anchorCtr="0">
            <a:noAutofit/>
          </a:bodyPr>
          <a:lstStyle>
            <a:lvl1pPr algn="ctr">
              <a:defRPr sz="3600"/>
            </a:lvl1pPr>
          </a:lstStyle>
          <a:p>
            <a:r>
              <a:rPr lang="en-US" dirty="0"/>
              <a:t>Click to add title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10/17/2024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10" name="Content Placeholder 2">
            <a:extLst>
              <a:ext uri="{FF2B5EF4-FFF2-40B4-BE49-F238E27FC236}">
                <a16:creationId xmlns:a16="http://schemas.microsoft.com/office/drawing/2014/main" id="{ECB36301-48E6-AF64-5055-0CCA79474EAE}"/>
              </a:ext>
            </a:extLst>
          </p:cNvPr>
          <p:cNvSpPr>
            <a:spLocks noGrp="1"/>
          </p:cNvSpPr>
          <p:nvPr>
            <p:ph sz="half" idx="13" hasCustomPrompt="1"/>
          </p:nvPr>
        </p:nvSpPr>
        <p:spPr>
          <a:xfrm>
            <a:off x="1400540" y="2257062"/>
            <a:ext cx="4062711" cy="3541853"/>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5F973906-E48D-CA3F-3E96-205D2E688DC5}"/>
              </a:ext>
            </a:extLst>
          </p:cNvPr>
          <p:cNvSpPr>
            <a:spLocks noGrp="1"/>
          </p:cNvSpPr>
          <p:nvPr>
            <p:ph sz="half" idx="14" hasCustomPrompt="1"/>
          </p:nvPr>
        </p:nvSpPr>
        <p:spPr>
          <a:xfrm>
            <a:off x="6588311" y="2257061"/>
            <a:ext cx="4203151" cy="3541853"/>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5290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pic>
        <p:nvPicPr>
          <p:cNvPr id="8" name="Picture Placeholder 44">
            <a:extLst>
              <a:ext uri="{FF2B5EF4-FFF2-40B4-BE49-F238E27FC236}">
                <a16:creationId xmlns:a16="http://schemas.microsoft.com/office/drawing/2014/main" id="{07AB38AA-85DC-3DF3-4ED4-B78FB670FFA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8F2DD44F-3200-BF06-94F9-C6A07EAD76B9}"/>
              </a:ext>
              <a:ext uri="{C183D7F6-B498-43B3-948B-1728B52AA6E4}">
                <adec:decorative xmlns:adec="http://schemas.microsoft.com/office/drawing/2017/decorative" val="1"/>
              </a:ext>
            </a:extLst>
          </p:cNvPr>
          <p:cNvSpPr/>
          <p:nvPr userDrawn="1"/>
        </p:nvSpPr>
        <p:spPr>
          <a:xfrm>
            <a:off x="914400" y="777240"/>
            <a:ext cx="10361676"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092361" y="777240"/>
            <a:ext cx="10007278" cy="1283843"/>
          </a:xfrm>
        </p:spPr>
        <p:txBody>
          <a:bodyPr anchor="b" anchorCtr="0">
            <a:noAutofit/>
          </a:bodyPr>
          <a:lstStyle>
            <a:lvl1pPr algn="ct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1447029" y="2261313"/>
            <a:ext cx="3275746" cy="3653350"/>
          </a:xfrm>
        </p:spPr>
        <p:txBody>
          <a:bodyPr>
            <a:normAutofit/>
          </a:bodyPr>
          <a:lstStyle>
            <a:lvl1pPr marL="0" indent="0">
              <a:lnSpc>
                <a:spcPct val="100000"/>
              </a:lnSpc>
              <a:spcBef>
                <a:spcPts val="1000"/>
              </a:spcBef>
              <a:spcAft>
                <a:spcPts val="600"/>
              </a:spcAft>
              <a:buNone/>
              <a:defRPr sz="1800"/>
            </a:lvl1pPr>
            <a:lvl2pPr marL="228600" indent="0">
              <a:lnSpc>
                <a:spcPct val="100000"/>
              </a:lnSpc>
              <a:spcBef>
                <a:spcPts val="1000"/>
              </a:spcBef>
              <a:spcAft>
                <a:spcPts val="600"/>
              </a:spcAft>
              <a:buNone/>
              <a:defRPr sz="1800"/>
            </a:lvl2pPr>
            <a:lvl3pPr marL="914400" indent="0">
              <a:lnSpc>
                <a:spcPct val="100000"/>
              </a:lnSpc>
              <a:spcBef>
                <a:spcPts val="1000"/>
              </a:spcBef>
              <a:spcAft>
                <a:spcPts val="600"/>
              </a:spcAft>
              <a:buNone/>
              <a:defRPr sz="1800"/>
            </a:lvl3pPr>
            <a:lvl4pPr marL="1143000" indent="0">
              <a:lnSpc>
                <a:spcPct val="100000"/>
              </a:lnSpc>
              <a:spcBef>
                <a:spcPts val="1000"/>
              </a:spcBef>
              <a:spcAft>
                <a:spcPts val="600"/>
              </a:spcAft>
              <a:buNone/>
              <a:defRPr sz="1800"/>
            </a:lvl4pPr>
            <a:lvl5pPr marL="1600200" indent="0">
              <a:lnSpc>
                <a:spcPct val="100000"/>
              </a:lnSpc>
              <a:spcBef>
                <a:spcPts val="1000"/>
              </a:spcBef>
              <a:spcAft>
                <a:spcPts val="6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10/17/2024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10" name="Content Placeholder 2">
            <a:extLst>
              <a:ext uri="{FF2B5EF4-FFF2-40B4-BE49-F238E27FC236}">
                <a16:creationId xmlns:a16="http://schemas.microsoft.com/office/drawing/2014/main" id="{C2AA9CA0-D45C-FE27-D4E4-DD219364E4FB}"/>
              </a:ext>
            </a:extLst>
          </p:cNvPr>
          <p:cNvSpPr>
            <a:spLocks noGrp="1"/>
          </p:cNvSpPr>
          <p:nvPr>
            <p:ph sz="half" idx="13" hasCustomPrompt="1"/>
          </p:nvPr>
        </p:nvSpPr>
        <p:spPr>
          <a:xfrm>
            <a:off x="5150734" y="2261313"/>
            <a:ext cx="5594236" cy="3653350"/>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7852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pic>
        <p:nvPicPr>
          <p:cNvPr id="7" name="Picture Placeholder 8">
            <a:extLst>
              <a:ext uri="{FF2B5EF4-FFF2-40B4-BE49-F238E27FC236}">
                <a16:creationId xmlns:a16="http://schemas.microsoft.com/office/drawing/2014/main" id="{F1219773-33FA-E4F9-4EAE-0764613F6213}"/>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8" name="Rectangle 7">
            <a:extLst>
              <a:ext uri="{FF2B5EF4-FFF2-40B4-BE49-F238E27FC236}">
                <a16:creationId xmlns:a16="http://schemas.microsoft.com/office/drawing/2014/main" id="{92817C37-9292-1CF3-6529-DEF7174273E0}"/>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6061275" y="1134320"/>
            <a:ext cx="4803494" cy="1956122"/>
          </a:xfrm>
        </p:spPr>
        <p:txBody>
          <a:bodyPr anchor="b">
            <a:noAutofit/>
          </a:bodyPr>
          <a:lstStyle>
            <a:lvl1pPr algn="l">
              <a:defRPr sz="36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6061275" y="3418271"/>
            <a:ext cx="4803494" cy="2305409"/>
          </a:xfrm>
        </p:spPr>
        <p:txBody>
          <a:bodyPr>
            <a:noAutofit/>
          </a:bodyPr>
          <a:lstStyle>
            <a:lvl1pPr marL="0" indent="0" algn="l">
              <a:spcAft>
                <a:spcPts val="1000"/>
              </a:spcAft>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12" name="Picture Placeholder 11">
            <a:extLst>
              <a:ext uri="{FF2B5EF4-FFF2-40B4-BE49-F238E27FC236}">
                <a16:creationId xmlns:a16="http://schemas.microsoft.com/office/drawing/2014/main" id="{E5D7B0DF-23EB-406B-9FAA-0182626A919B}"/>
              </a:ext>
            </a:extLst>
          </p:cNvPr>
          <p:cNvSpPr>
            <a:spLocks noGrp="1"/>
          </p:cNvSpPr>
          <p:nvPr>
            <p:ph type="pic" sz="quarter" idx="13"/>
          </p:nvPr>
        </p:nvSpPr>
        <p:spPr>
          <a:xfrm>
            <a:off x="1308563" y="1146638"/>
            <a:ext cx="4389120" cy="4572000"/>
          </a:xfrm>
        </p:spPr>
        <p:txBody>
          <a:bodyPr>
            <a:normAutofit/>
          </a:bodyPr>
          <a:lstStyle>
            <a:lvl1pPr marL="0" indent="0" algn="ctr">
              <a:buNone/>
              <a:defRPr sz="2000"/>
            </a:lvl1pPr>
          </a:lstStyle>
          <a:p>
            <a:r>
              <a:rPr lang="en-US" dirty="0"/>
              <a:t>Click icon to add picture</a:t>
            </a:r>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D6D8061D-18C3-4F4F-85EF-561633F58754}" type="datetimeFigureOut">
              <a:rPr lang="en-US" smtClean="0"/>
              <a:t>10/17/2024</a:t>
            </a:fld>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563727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10/17/2024</a:t>
            </a:fld>
            <a:endParaRPr lang="en-US" dirty="0"/>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dirty="0"/>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8" r:id="rId3"/>
    <p:sldLayoutId id="2147483659" r:id="rId4"/>
    <p:sldLayoutId id="2147483650" r:id="rId5"/>
    <p:sldLayoutId id="2147483652" r:id="rId6"/>
    <p:sldLayoutId id="2147483662" r:id="rId7"/>
    <p:sldLayoutId id="2147483663" r:id="rId8"/>
    <p:sldLayoutId id="2147483649" r:id="rId9"/>
    <p:sldLayoutId id="2147483666" r:id="rId10"/>
    <p:sldLayoutId id="2147483664" r:id="rId11"/>
    <p:sldLayoutId id="2147483665"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3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hyperlink" Target="https://www.instagram.com/train_and_nourish?igsh=MTlvbmN3YTQ5amc4cA==" TargetMode="External"/><Relationship Id="rId7" Type="http://schemas.openxmlformats.org/officeDocument/2006/relationships/image" Target="../media/image30.jpeg"/><Relationship Id="rId2" Type="http://schemas.openxmlformats.org/officeDocument/2006/relationships/hyperlink" Target="https://www.facebook.com/share/35c8rR6jFmvXizp1/?mibextid=qi2Omg" TargetMode="External"/><Relationship Id="rId1" Type="http://schemas.openxmlformats.org/officeDocument/2006/relationships/slideLayout" Target="../slideLayouts/slideLayout8.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hyperlink" Target="https://www.tiktok.com/@train_nourish"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8.xml"/><Relationship Id="rId4" Type="http://schemas.openxmlformats.org/officeDocument/2006/relationships/image" Target="../media/image33.jpg"/></Relationships>
</file>

<file path=ppt/slides/_rels/slide3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8.xml"/><Relationship Id="rId4" Type="http://schemas.openxmlformats.org/officeDocument/2006/relationships/image" Target="../media/image36.jpg"/></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11.xml"/><Relationship Id="rId4" Type="http://schemas.openxmlformats.org/officeDocument/2006/relationships/image" Target="../media/image44.jpg"/></Relationships>
</file>

<file path=ppt/slides/_rels/slide39.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hyperlink" Target="https://fedubuedu-my.sharepoint.com/:x:/g/personal/shimaa170037_fedu_bu_edu_eg/ETya-OCVQgNJssVTeA-4_TcB43MWEAFOEXMrZVkc4yVy7g?e=BQQGRI"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47101-8D42-6100-9CEA-AEC0FAEAB606}"/>
              </a:ext>
            </a:extLst>
          </p:cNvPr>
          <p:cNvSpPr>
            <a:spLocks noGrp="1"/>
          </p:cNvSpPr>
          <p:nvPr>
            <p:ph type="ctrTitle"/>
          </p:nvPr>
        </p:nvSpPr>
        <p:spPr>
          <a:xfrm>
            <a:off x="1657350" y="1600200"/>
            <a:ext cx="9144000" cy="2286000"/>
          </a:xfrm>
          <a:noFill/>
        </p:spPr>
        <p:txBody>
          <a:bodyPr>
            <a:noAutofit/>
          </a:bodyPr>
          <a:lstStyle/>
          <a:p>
            <a:r>
              <a:rPr lang="en-US" sz="4300" b="1" dirty="0">
                <a:solidFill>
                  <a:srgbClr val="191919"/>
                </a:solidFill>
                <a:ea typeface="+mj-lt"/>
                <a:cs typeface="+mj-lt"/>
              </a:rPr>
              <a:t>Digital Marketing Final Project </a:t>
            </a:r>
            <a:endParaRPr lang="en-US" dirty="0"/>
          </a:p>
        </p:txBody>
      </p:sp>
      <p:pic>
        <p:nvPicPr>
          <p:cNvPr id="2" name="Picture 1" descr="A black background with white text&#10;&#10;Description automatically generated">
            <a:extLst>
              <a:ext uri="{FF2B5EF4-FFF2-40B4-BE49-F238E27FC236}">
                <a16:creationId xmlns:a16="http://schemas.microsoft.com/office/drawing/2014/main" id="{706E344C-7AD5-DB21-8B15-B6B9C4521195}"/>
              </a:ext>
            </a:extLst>
          </p:cNvPr>
          <p:cNvPicPr>
            <a:picLocks noChangeAspect="1"/>
          </p:cNvPicPr>
          <p:nvPr/>
        </p:nvPicPr>
        <p:blipFill>
          <a:blip r:embed="rId2"/>
          <a:stretch>
            <a:fillRect/>
          </a:stretch>
        </p:blipFill>
        <p:spPr>
          <a:xfrm>
            <a:off x="1743075" y="3886200"/>
            <a:ext cx="8972550" cy="1276350"/>
          </a:xfrm>
          <a:prstGeom prst="rect">
            <a:avLst/>
          </a:prstGeom>
        </p:spPr>
      </p:pic>
    </p:spTree>
    <p:extLst>
      <p:ext uri="{BB962C8B-B14F-4D97-AF65-F5344CB8AC3E}">
        <p14:creationId xmlns:p14="http://schemas.microsoft.com/office/powerpoint/2010/main" val="2083028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0DB8D-07CE-93B7-0190-D9EA13E64DA0}"/>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4891E90B-3710-484E-951F-DA6F666C1B06}"/>
              </a:ext>
            </a:extLst>
          </p:cNvPr>
          <p:cNvSpPr>
            <a:spLocks noGrp="1"/>
          </p:cNvSpPr>
          <p:nvPr>
            <p:ph type="title"/>
          </p:nvPr>
        </p:nvSpPr>
        <p:spPr>
          <a:xfrm>
            <a:off x="1092361" y="777241"/>
            <a:ext cx="10007278" cy="766638"/>
          </a:xfrm>
        </p:spPr>
        <p:txBody>
          <a:bodyPr/>
          <a:lstStyle/>
          <a:p>
            <a:r>
              <a:rPr lang="en-US" dirty="0">
                <a:solidFill>
                  <a:srgbClr val="FF0000"/>
                </a:solidFill>
              </a:rPr>
              <a:t>Swot Analysis </a:t>
            </a:r>
          </a:p>
        </p:txBody>
      </p:sp>
      <p:sp>
        <p:nvSpPr>
          <p:cNvPr id="10" name="Content Placeholder 9">
            <a:extLst>
              <a:ext uri="{FF2B5EF4-FFF2-40B4-BE49-F238E27FC236}">
                <a16:creationId xmlns:a16="http://schemas.microsoft.com/office/drawing/2014/main" id="{2A4D61DE-7DA2-9D1D-0109-E422A612D7C3}"/>
              </a:ext>
            </a:extLst>
          </p:cNvPr>
          <p:cNvSpPr>
            <a:spLocks noGrp="1"/>
          </p:cNvSpPr>
          <p:nvPr>
            <p:ph sz="half" idx="1"/>
          </p:nvPr>
        </p:nvSpPr>
        <p:spPr>
          <a:xfrm>
            <a:off x="1447029" y="1543879"/>
            <a:ext cx="3275746" cy="4370784"/>
          </a:xfrm>
        </p:spPr>
        <p:txBody>
          <a:bodyPr/>
          <a:lstStyle/>
          <a:p>
            <a:pPr marL="342900" marR="0" lvl="0" indent="-342900" rtl="0">
              <a:lnSpc>
                <a:spcPct val="150000"/>
              </a:lnSpc>
              <a:spcBef>
                <a:spcPts val="0"/>
              </a:spcBef>
              <a:spcAft>
                <a:spcPts val="0"/>
              </a:spcAft>
              <a:buSzPts val="1000"/>
              <a:buFont typeface="Symbol" panose="05050102010706020507" pitchFamily="18" charset="2"/>
              <a:buChar char=""/>
              <a:tabLst>
                <a:tab pos="457200" algn="l"/>
              </a:tabLst>
            </a:pPr>
            <a:r>
              <a:rPr lang="en-US" sz="2000" b="1" kern="100" dirty="0">
                <a:effectLst/>
                <a:latin typeface="Times New Roman" panose="02020603050405020304" pitchFamily="18" charset="0"/>
                <a:ea typeface="Calibri" panose="020F0502020204030204" pitchFamily="34" charset="0"/>
                <a:cs typeface="Arial" panose="020B0604020202020204" pitchFamily="34" charset="0"/>
              </a:rPr>
              <a:t>Strengths</a:t>
            </a:r>
            <a:r>
              <a:rPr lang="en-US" sz="2000" kern="100" dirty="0">
                <a:effectLst/>
                <a:latin typeface="Times New Roman" panose="02020603050405020304" pitchFamily="18" charset="0"/>
                <a:ea typeface="Calibri" panose="020F0502020204030204" pitchFamily="34" charset="0"/>
                <a:cs typeface="Arial" panose="020B0604020202020204" pitchFamily="34" charset="0"/>
              </a:rPr>
              <a:t>:</a:t>
            </a: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Font typeface="Times New Roman" panose="02020603050405020304" pitchFamily="18" charset="0"/>
              <a:buChar char="-"/>
              <a:tabLst>
                <a:tab pos="835025" algn="l"/>
              </a:tabLs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Personalization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Font typeface="Times New Roman" panose="02020603050405020304" pitchFamily="18" charset="0"/>
              <a:buChar char="-"/>
              <a:tabLst>
                <a:tab pos="835025" algn="l"/>
              </a:tabLs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Injury prevention focus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Font typeface="Times New Roman" panose="02020603050405020304" pitchFamily="18" charset="0"/>
              <a:buChar char="-"/>
              <a:tabLst>
                <a:tab pos="835025" algn="l"/>
              </a:tabLs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Addressing emotional eating problems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800"/>
              </a:spcAft>
              <a:buFont typeface="Times New Roman" panose="02020603050405020304" pitchFamily="18" charset="0"/>
              <a:buChar char="-"/>
              <a:tabLst>
                <a:tab pos="835025" algn="l"/>
              </a:tabLs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Focus on allergies to gluten and lactose.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12" name="Content Placeholder 9">
            <a:extLst>
              <a:ext uri="{FF2B5EF4-FFF2-40B4-BE49-F238E27FC236}">
                <a16:creationId xmlns:a16="http://schemas.microsoft.com/office/drawing/2014/main" id="{93F602B0-2BDB-CAB4-FF95-920955D354CA}"/>
              </a:ext>
            </a:extLst>
          </p:cNvPr>
          <p:cNvSpPr txBox="1">
            <a:spLocks/>
          </p:cNvSpPr>
          <p:nvPr/>
        </p:nvSpPr>
        <p:spPr>
          <a:xfrm>
            <a:off x="6542491" y="1543879"/>
            <a:ext cx="3275746" cy="4370784"/>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spcAft>
                <a:spcPts val="600"/>
              </a:spcAft>
              <a:buFont typeface="Arial" panose="020B0604020202020204" pitchFamily="34" charset="0"/>
              <a:buNone/>
              <a:defRPr sz="1800" kern="1200">
                <a:solidFill>
                  <a:schemeClr val="tx1"/>
                </a:solidFill>
                <a:latin typeface="+mn-lt"/>
                <a:ea typeface="+mn-ea"/>
                <a:cs typeface="+mn-cs"/>
              </a:defRPr>
            </a:lvl1pPr>
            <a:lvl2pPr marL="228600" indent="0" algn="l" defTabSz="914400" rtl="0" eaLnBrk="1" latinLnBrk="0" hangingPunct="1">
              <a:lnSpc>
                <a:spcPct val="100000"/>
              </a:lnSpc>
              <a:spcBef>
                <a:spcPts val="1000"/>
              </a:spcBef>
              <a:spcAft>
                <a:spcPts val="600"/>
              </a:spcAft>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100000"/>
              </a:lnSpc>
              <a:spcBef>
                <a:spcPts val="1000"/>
              </a:spcBef>
              <a:spcAft>
                <a:spcPts val="600"/>
              </a:spcAft>
              <a:buFont typeface="Arial" panose="020B0604020202020204" pitchFamily="34" charset="0"/>
              <a:buNone/>
              <a:defRPr sz="1800" kern="1200">
                <a:solidFill>
                  <a:schemeClr val="tx1"/>
                </a:solidFill>
                <a:latin typeface="+mn-lt"/>
                <a:ea typeface="+mn-ea"/>
                <a:cs typeface="+mn-cs"/>
              </a:defRPr>
            </a:lvl3pPr>
            <a:lvl4pPr marL="1143000" indent="0" algn="l" defTabSz="914400" rtl="0" eaLnBrk="1" latinLnBrk="0" hangingPunct="1">
              <a:lnSpc>
                <a:spcPct val="100000"/>
              </a:lnSpc>
              <a:spcBef>
                <a:spcPts val="1000"/>
              </a:spcBef>
              <a:spcAft>
                <a:spcPts val="600"/>
              </a:spcAft>
              <a:buFont typeface="Arial" panose="020B0604020202020204" pitchFamily="34" charset="0"/>
              <a:buNone/>
              <a:defRPr sz="1800" kern="1200">
                <a:solidFill>
                  <a:schemeClr val="tx1"/>
                </a:solidFill>
                <a:latin typeface="+mn-lt"/>
                <a:ea typeface="+mn-ea"/>
                <a:cs typeface="+mn-cs"/>
              </a:defRPr>
            </a:lvl4pPr>
            <a:lvl5pPr marL="1600200" indent="0" algn="l" defTabSz="914400" rtl="0" eaLnBrk="1" latinLnBrk="0" hangingPunct="1">
              <a:lnSpc>
                <a:spcPct val="100000"/>
              </a:lnSpc>
              <a:spcBef>
                <a:spcPts val="1000"/>
              </a:spcBef>
              <a:spcAft>
                <a:spcPts val="600"/>
              </a:spcAft>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50000"/>
              </a:lnSpc>
              <a:spcBef>
                <a:spcPts val="0"/>
              </a:spcBef>
              <a:spcAft>
                <a:spcPts val="0"/>
              </a:spcAft>
              <a:buSzPts val="1000"/>
              <a:buFont typeface="Symbol" panose="05050102010706020507" pitchFamily="18" charset="2"/>
              <a:buChar char=""/>
              <a:tabLst>
                <a:tab pos="457200" algn="l"/>
              </a:tabLst>
            </a:pPr>
            <a:r>
              <a:rPr lang="en-US" sz="2000" b="1" kern="100" dirty="0">
                <a:latin typeface="Times New Roman" panose="02020603050405020304" pitchFamily="18" charset="0"/>
                <a:ea typeface="Calibri" panose="020F0502020204030204" pitchFamily="34" charset="0"/>
                <a:cs typeface="Arial" panose="020B0604020202020204" pitchFamily="34" charset="0"/>
              </a:rPr>
              <a:t>Weaknesses</a:t>
            </a:r>
            <a:r>
              <a:rPr lang="en-US" sz="2000" kern="100" dirty="0">
                <a:latin typeface="Times New Roman" panose="02020603050405020304" pitchFamily="18" charset="0"/>
                <a:ea typeface="Calibri" panose="020F0502020204030204" pitchFamily="34" charset="0"/>
                <a:cs typeface="Arial" panose="020B0604020202020204" pitchFamily="34" charset="0"/>
              </a:rPr>
              <a:t>:</a:t>
            </a:r>
            <a:endParaRPr lang="en-US" sz="2000" kern="100" dirty="0">
              <a:latin typeface="Calibri" panose="020F0502020204030204" pitchFamily="34" charset="0"/>
              <a:ea typeface="Calibri" panose="020F0502020204030204" pitchFamily="34" charset="0"/>
              <a:cs typeface="Arial" panose="020B0604020202020204" pitchFamily="34" charset="0"/>
            </a:endParaRPr>
          </a:p>
          <a:p>
            <a:pPr marL="342900" marR="0" lvl="0" indent="-342900" rtl="0">
              <a:lnSpc>
                <a:spcPct val="150000"/>
              </a:lnSpc>
              <a:spcBef>
                <a:spcPts val="0"/>
              </a:spcBef>
              <a:spcAft>
                <a:spcPts val="0"/>
              </a:spcAft>
              <a:buFont typeface="Times New Roman" panose="02020603050405020304" pitchFamily="18" charset="0"/>
              <a:buChar char="-"/>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Brand awareness on a wide scale.</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800"/>
              </a:spcAft>
              <a:buFont typeface="Times New Roman" panose="02020603050405020304" pitchFamily="18" charset="0"/>
              <a:buChar char="-"/>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Having a small team</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1915079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xEl>
                                              <p:pRg st="1" end="1"/>
                                            </p:txEl>
                                          </p:spTgt>
                                        </p:tgtEl>
                                        <p:attrNameLst>
                                          <p:attrName>style.visibility</p:attrName>
                                        </p:attrNameLst>
                                      </p:cBhvr>
                                      <p:to>
                                        <p:strVal val="visible"/>
                                      </p:to>
                                    </p:set>
                                    <p:animEffect transition="in" filter="fade">
                                      <p:cBhvr>
                                        <p:cTn id="14" dur="1000"/>
                                        <p:tgtEl>
                                          <p:spTgt spid="10">
                                            <p:txEl>
                                              <p:pRg st="1" end="1"/>
                                            </p:txEl>
                                          </p:spTgt>
                                        </p:tgtEl>
                                      </p:cBhvr>
                                    </p:animEffect>
                                    <p:anim calcmode="lin" valueType="num">
                                      <p:cBhvr>
                                        <p:cTn id="15"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animEffect transition="in" filter="fade">
                                      <p:cBhvr>
                                        <p:cTn id="21" dur="1000"/>
                                        <p:tgtEl>
                                          <p:spTgt spid="10">
                                            <p:txEl>
                                              <p:pRg st="2" end="2"/>
                                            </p:txEl>
                                          </p:spTgt>
                                        </p:tgtEl>
                                      </p:cBhvr>
                                    </p:animEffect>
                                    <p:anim calcmode="lin" valueType="num">
                                      <p:cBhvr>
                                        <p:cTn id="22"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
                                            <p:txEl>
                                              <p:pRg st="3" end="3"/>
                                            </p:txEl>
                                          </p:spTgt>
                                        </p:tgtEl>
                                        <p:attrNameLst>
                                          <p:attrName>style.visibility</p:attrName>
                                        </p:attrNameLst>
                                      </p:cBhvr>
                                      <p:to>
                                        <p:strVal val="visible"/>
                                      </p:to>
                                    </p:set>
                                    <p:animEffect transition="in" filter="fade">
                                      <p:cBhvr>
                                        <p:cTn id="28" dur="1000"/>
                                        <p:tgtEl>
                                          <p:spTgt spid="10">
                                            <p:txEl>
                                              <p:pRg st="3" end="3"/>
                                            </p:txEl>
                                          </p:spTgt>
                                        </p:tgtEl>
                                      </p:cBhvr>
                                    </p:animEffect>
                                    <p:anim calcmode="lin" valueType="num">
                                      <p:cBhvr>
                                        <p:cTn id="29"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0">
                                            <p:txEl>
                                              <p:pRg st="4" end="4"/>
                                            </p:txEl>
                                          </p:spTgt>
                                        </p:tgtEl>
                                        <p:attrNameLst>
                                          <p:attrName>style.visibility</p:attrName>
                                        </p:attrNameLst>
                                      </p:cBhvr>
                                      <p:to>
                                        <p:strVal val="visible"/>
                                      </p:to>
                                    </p:set>
                                    <p:animEffect transition="in" filter="fade">
                                      <p:cBhvr>
                                        <p:cTn id="35" dur="1000"/>
                                        <p:tgtEl>
                                          <p:spTgt spid="10">
                                            <p:txEl>
                                              <p:pRg st="4" end="4"/>
                                            </p:txEl>
                                          </p:spTgt>
                                        </p:tgtEl>
                                      </p:cBhvr>
                                    </p:animEffect>
                                    <p:anim calcmode="lin" valueType="num">
                                      <p:cBhvr>
                                        <p:cTn id="36"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54A85-B4BC-F54B-8C8D-FCC79EBBD127}"/>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67215471-3413-064E-80D0-AA179B983815}"/>
              </a:ext>
            </a:extLst>
          </p:cNvPr>
          <p:cNvSpPr>
            <a:spLocks noGrp="1"/>
          </p:cNvSpPr>
          <p:nvPr>
            <p:ph type="title"/>
          </p:nvPr>
        </p:nvSpPr>
        <p:spPr>
          <a:xfrm>
            <a:off x="1092361" y="777241"/>
            <a:ext cx="10007278" cy="766638"/>
          </a:xfrm>
        </p:spPr>
        <p:txBody>
          <a:bodyPr/>
          <a:lstStyle/>
          <a:p>
            <a:r>
              <a:rPr lang="en-US" dirty="0">
                <a:solidFill>
                  <a:srgbClr val="FF0000"/>
                </a:solidFill>
              </a:rPr>
              <a:t>Swot Analysis </a:t>
            </a:r>
          </a:p>
        </p:txBody>
      </p:sp>
      <p:sp>
        <p:nvSpPr>
          <p:cNvPr id="10" name="Content Placeholder 9">
            <a:extLst>
              <a:ext uri="{FF2B5EF4-FFF2-40B4-BE49-F238E27FC236}">
                <a16:creationId xmlns:a16="http://schemas.microsoft.com/office/drawing/2014/main" id="{0DFB9000-9F5C-F596-556D-A236FD0A8C7F}"/>
              </a:ext>
            </a:extLst>
          </p:cNvPr>
          <p:cNvSpPr>
            <a:spLocks noGrp="1"/>
          </p:cNvSpPr>
          <p:nvPr>
            <p:ph sz="half" idx="1"/>
          </p:nvPr>
        </p:nvSpPr>
        <p:spPr>
          <a:xfrm>
            <a:off x="1447029" y="1543879"/>
            <a:ext cx="3275746" cy="4370784"/>
          </a:xfrm>
        </p:spPr>
        <p:txBody>
          <a:bodyPr/>
          <a:lstStyle/>
          <a:p>
            <a:pPr marL="342900" marR="0" lvl="0" indent="-342900" rtl="0">
              <a:lnSpc>
                <a:spcPct val="150000"/>
              </a:lnSpc>
              <a:spcBef>
                <a:spcPts val="0"/>
              </a:spcBef>
              <a:spcAft>
                <a:spcPts val="0"/>
              </a:spcAft>
              <a:buSzPts val="1000"/>
              <a:buFont typeface="Symbol" panose="05050102010706020507" pitchFamily="18" charset="2"/>
              <a:buChar char=""/>
              <a:tabLst>
                <a:tab pos="457200" algn="l"/>
              </a:tabLst>
            </a:pPr>
            <a:r>
              <a:rPr lang="en-US" sz="2000" b="1" kern="100" dirty="0">
                <a:effectLst/>
                <a:latin typeface="Times New Roman" panose="02020603050405020304" pitchFamily="18" charset="0"/>
                <a:ea typeface="Calibri" panose="020F0502020204030204" pitchFamily="34" charset="0"/>
                <a:cs typeface="Arial" panose="020B0604020202020204" pitchFamily="34" charset="0"/>
              </a:rPr>
              <a:t>Opportunities:</a:t>
            </a: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rtl="0">
              <a:lnSpc>
                <a:spcPct val="150000"/>
              </a:lnSpc>
              <a:spcBef>
                <a:spcPts val="0"/>
              </a:spcBef>
              <a:spcAft>
                <a:spcPts val="0"/>
              </a:spcAft>
              <a:buFont typeface="Times New Roman" panose="02020603050405020304" pitchFamily="18" charset="0"/>
              <a:buChar char="-"/>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Growing health awareness.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800"/>
              </a:spcAft>
              <a:buFont typeface="Times New Roman" panose="02020603050405020304" pitchFamily="18" charset="0"/>
              <a:buChar char="-"/>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Using technology in generating more creative ideas in our designs and content to save time and effort.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12" name="Content Placeholder 9">
            <a:extLst>
              <a:ext uri="{FF2B5EF4-FFF2-40B4-BE49-F238E27FC236}">
                <a16:creationId xmlns:a16="http://schemas.microsoft.com/office/drawing/2014/main" id="{03E8B3C0-88A3-8F16-4D23-55F5AC9A60AD}"/>
              </a:ext>
            </a:extLst>
          </p:cNvPr>
          <p:cNvSpPr txBox="1">
            <a:spLocks/>
          </p:cNvSpPr>
          <p:nvPr/>
        </p:nvSpPr>
        <p:spPr>
          <a:xfrm>
            <a:off x="6542491" y="1543879"/>
            <a:ext cx="3275746" cy="4370784"/>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spcAft>
                <a:spcPts val="600"/>
              </a:spcAft>
              <a:buFont typeface="Arial" panose="020B0604020202020204" pitchFamily="34" charset="0"/>
              <a:buNone/>
              <a:defRPr sz="1800" kern="1200">
                <a:solidFill>
                  <a:schemeClr val="tx1"/>
                </a:solidFill>
                <a:latin typeface="+mn-lt"/>
                <a:ea typeface="+mn-ea"/>
                <a:cs typeface="+mn-cs"/>
              </a:defRPr>
            </a:lvl1pPr>
            <a:lvl2pPr marL="228600" indent="0" algn="l" defTabSz="914400" rtl="0" eaLnBrk="1" latinLnBrk="0" hangingPunct="1">
              <a:lnSpc>
                <a:spcPct val="100000"/>
              </a:lnSpc>
              <a:spcBef>
                <a:spcPts val="1000"/>
              </a:spcBef>
              <a:spcAft>
                <a:spcPts val="600"/>
              </a:spcAft>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100000"/>
              </a:lnSpc>
              <a:spcBef>
                <a:spcPts val="1000"/>
              </a:spcBef>
              <a:spcAft>
                <a:spcPts val="600"/>
              </a:spcAft>
              <a:buFont typeface="Arial" panose="020B0604020202020204" pitchFamily="34" charset="0"/>
              <a:buNone/>
              <a:defRPr sz="1800" kern="1200">
                <a:solidFill>
                  <a:schemeClr val="tx1"/>
                </a:solidFill>
                <a:latin typeface="+mn-lt"/>
                <a:ea typeface="+mn-ea"/>
                <a:cs typeface="+mn-cs"/>
              </a:defRPr>
            </a:lvl3pPr>
            <a:lvl4pPr marL="1143000" indent="0" algn="l" defTabSz="914400" rtl="0" eaLnBrk="1" latinLnBrk="0" hangingPunct="1">
              <a:lnSpc>
                <a:spcPct val="100000"/>
              </a:lnSpc>
              <a:spcBef>
                <a:spcPts val="1000"/>
              </a:spcBef>
              <a:spcAft>
                <a:spcPts val="600"/>
              </a:spcAft>
              <a:buFont typeface="Arial" panose="020B0604020202020204" pitchFamily="34" charset="0"/>
              <a:buNone/>
              <a:defRPr sz="1800" kern="1200">
                <a:solidFill>
                  <a:schemeClr val="tx1"/>
                </a:solidFill>
                <a:latin typeface="+mn-lt"/>
                <a:ea typeface="+mn-ea"/>
                <a:cs typeface="+mn-cs"/>
              </a:defRPr>
            </a:lvl4pPr>
            <a:lvl5pPr marL="1600200" indent="0" algn="l" defTabSz="914400" rtl="0" eaLnBrk="1" latinLnBrk="0" hangingPunct="1">
              <a:lnSpc>
                <a:spcPct val="100000"/>
              </a:lnSpc>
              <a:spcBef>
                <a:spcPts val="1000"/>
              </a:spcBef>
              <a:spcAft>
                <a:spcPts val="600"/>
              </a:spcAft>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50000"/>
              </a:lnSpc>
              <a:spcBef>
                <a:spcPts val="0"/>
              </a:spcBef>
              <a:spcAft>
                <a:spcPts val="0"/>
              </a:spcAft>
              <a:buSzPts val="1000"/>
              <a:buFont typeface="Symbol" panose="05050102010706020507" pitchFamily="18" charset="2"/>
              <a:buChar char=""/>
              <a:tabLst>
                <a:tab pos="457200" algn="l"/>
              </a:tabLst>
            </a:pPr>
            <a:r>
              <a:rPr lang="en-US" sz="2000" b="1" kern="100" dirty="0">
                <a:latin typeface="Times New Roman" panose="02020603050405020304" pitchFamily="18" charset="0"/>
                <a:ea typeface="Calibri" panose="020F0502020204030204" pitchFamily="34" charset="0"/>
                <a:cs typeface="Arial" panose="020B0604020202020204" pitchFamily="34" charset="0"/>
              </a:rPr>
              <a:t>Threats</a:t>
            </a:r>
            <a:r>
              <a:rPr lang="en-US" sz="2000" kern="100" dirty="0">
                <a:latin typeface="Times New Roman" panose="02020603050405020304" pitchFamily="18" charset="0"/>
                <a:ea typeface="Calibri" panose="020F0502020204030204" pitchFamily="34" charset="0"/>
                <a:cs typeface="Arial" panose="020B0604020202020204" pitchFamily="34" charset="0"/>
              </a:rPr>
              <a:t>:</a:t>
            </a:r>
            <a:endParaRPr lang="en-US" sz="2000" kern="100" dirty="0">
              <a:latin typeface="Calibri" panose="020F0502020204030204" pitchFamily="34" charset="0"/>
              <a:ea typeface="Calibri" panose="020F0502020204030204" pitchFamily="34" charset="0"/>
              <a:cs typeface="Arial" panose="020B0604020202020204" pitchFamily="34" charset="0"/>
            </a:endParaRPr>
          </a:p>
          <a:p>
            <a:pPr marL="342900" marR="0" lvl="0" indent="-342900" rtl="0">
              <a:lnSpc>
                <a:spcPct val="150000"/>
              </a:lnSpc>
              <a:spcBef>
                <a:spcPts val="0"/>
              </a:spcBef>
              <a:spcAft>
                <a:spcPts val="0"/>
              </a:spcAft>
              <a:buFont typeface="Times New Roman" panose="02020603050405020304" pitchFamily="18" charset="0"/>
              <a:buChar char="-"/>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Strong competition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Font typeface="Times New Roman" panose="02020603050405020304" pitchFamily="18" charset="0"/>
              <a:buChar char="-"/>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Income problems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5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4260305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xEl>
                                              <p:pRg st="1" end="1"/>
                                            </p:txEl>
                                          </p:spTgt>
                                        </p:tgtEl>
                                        <p:attrNameLst>
                                          <p:attrName>style.visibility</p:attrName>
                                        </p:attrNameLst>
                                      </p:cBhvr>
                                      <p:to>
                                        <p:strVal val="visible"/>
                                      </p:to>
                                    </p:set>
                                    <p:animEffect transition="in" filter="fade">
                                      <p:cBhvr>
                                        <p:cTn id="14" dur="1000"/>
                                        <p:tgtEl>
                                          <p:spTgt spid="10">
                                            <p:txEl>
                                              <p:pRg st="1" end="1"/>
                                            </p:txEl>
                                          </p:spTgt>
                                        </p:tgtEl>
                                      </p:cBhvr>
                                    </p:animEffect>
                                    <p:anim calcmode="lin" valueType="num">
                                      <p:cBhvr>
                                        <p:cTn id="15"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animEffect transition="in" filter="fade">
                                      <p:cBhvr>
                                        <p:cTn id="21" dur="1000"/>
                                        <p:tgtEl>
                                          <p:spTgt spid="10">
                                            <p:txEl>
                                              <p:pRg st="2" end="2"/>
                                            </p:txEl>
                                          </p:spTgt>
                                        </p:tgtEl>
                                      </p:cBhvr>
                                    </p:animEffect>
                                    <p:anim calcmode="lin" valueType="num">
                                      <p:cBhvr>
                                        <p:cTn id="22"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30420F-3B1B-97C6-ACB3-0E5427CCAA1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6FCBBF1-8FA4-68CF-DDDF-860ADA62BBCD}"/>
              </a:ext>
            </a:extLst>
          </p:cNvPr>
          <p:cNvSpPr txBox="1"/>
          <p:nvPr/>
        </p:nvSpPr>
        <p:spPr>
          <a:xfrm>
            <a:off x="1046922" y="973239"/>
            <a:ext cx="10118035" cy="5176610"/>
          </a:xfrm>
          <a:prstGeom prst="rect">
            <a:avLst/>
          </a:prstGeom>
          <a:noFill/>
        </p:spPr>
        <p:txBody>
          <a:bodyPr wrap="square">
            <a:spAutoFit/>
          </a:bodyPr>
          <a:lstStyle/>
          <a:p>
            <a:pPr marR="0" lvl="0" rtl="0">
              <a:lnSpc>
                <a:spcPct val="150000"/>
              </a:lnSpc>
              <a:spcBef>
                <a:spcPts val="0"/>
              </a:spcBef>
              <a:spcAft>
                <a:spcPts val="0"/>
              </a:spcAft>
            </a:pPr>
            <a:r>
              <a:rPr lang="en-US" sz="2800" b="1" kern="100" dirty="0">
                <a:solidFill>
                  <a:srgbClr val="FF0000"/>
                </a:solidFill>
                <a:effectLst/>
                <a:highlight>
                  <a:srgbClr val="FFFF00"/>
                </a:highlight>
                <a:latin typeface="Times New Roman" panose="02020603050405020304" pitchFamily="18" charset="0"/>
                <a:ea typeface="Calibri" panose="020F0502020204030204" pitchFamily="34" charset="0"/>
                <a:cs typeface="Arial" panose="020B0604020202020204" pitchFamily="34" charset="0"/>
              </a:rPr>
              <a:t>2) Objectives:</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50000"/>
              </a:lnSpc>
              <a:spcBef>
                <a:spcPts val="0"/>
              </a:spcBef>
              <a:spcAft>
                <a:spcPts val="800"/>
              </a:spcAft>
            </a:pPr>
            <a:r>
              <a:rPr lang="en-US" sz="2400" b="1" kern="100" dirty="0">
                <a:solidFill>
                  <a:srgbClr val="FF0000"/>
                </a:solidFill>
                <a:effectLst/>
                <a:latin typeface="Times New Roman" panose="02020603050405020304" pitchFamily="18" charset="0"/>
                <a:ea typeface="Calibri" panose="020F0502020204030204" pitchFamily="34" charset="0"/>
                <a:cs typeface="Arial" panose="020B0604020202020204" pitchFamily="34" charset="0"/>
              </a:rPr>
              <a:t>The 5 Ss</a:t>
            </a:r>
            <a:endParaRPr lang="en-US" sz="1600" b="1"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800"/>
              </a:spcAft>
              <a:buFont typeface="Times New Roman" panose="02020603050405020304" pitchFamily="18" charset="0"/>
              <a:buChar char="-"/>
            </a:pP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Sell</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Increase sales of meal plans, training programs, and consulting services to reach 15000 LE within the next 6 months.</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800"/>
              </a:spcAft>
              <a:buFont typeface="Times New Roman" panose="02020603050405020304" pitchFamily="18" charset="0"/>
              <a:buChar char="-"/>
            </a:pP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Serve</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Improve customer satisfaction through better personalized plans and addressing emotional eating or food sensitivity.</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800"/>
              </a:spcAft>
              <a:buFont typeface="Times New Roman" panose="02020603050405020304" pitchFamily="18" charset="0"/>
              <a:buChar char="-"/>
            </a:pP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Speak</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Engage with the audience on social media platforms by increasing interaction by 30%.</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800"/>
              </a:spcAft>
              <a:buFont typeface="Times New Roman" panose="02020603050405020304" pitchFamily="18" charset="0"/>
              <a:buChar char="-"/>
            </a:pP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Save</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Reduce costs by offering online consultation instead of in-person services for wider reach.</a:t>
            </a:r>
            <a:endParaRPr lang="en-US" sz="1400" kern="100" dirty="0">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800"/>
              </a:spcAft>
              <a:buFont typeface="Times New Roman" panose="02020603050405020304" pitchFamily="18" charset="0"/>
              <a:buChar char="-"/>
            </a:pPr>
            <a:r>
              <a:rPr lang="en-US" sz="1800" b="1" dirty="0">
                <a:effectLst/>
                <a:latin typeface="Times New Roman" panose="02020603050405020304" pitchFamily="18" charset="0"/>
                <a:ea typeface="Calibri" panose="020F0502020204030204" pitchFamily="34" charset="0"/>
              </a:rPr>
              <a:t>Sizzle</a:t>
            </a:r>
            <a:r>
              <a:rPr lang="en-US" sz="1800" dirty="0">
                <a:effectLst/>
                <a:latin typeface="Times New Roman" panose="02020603050405020304" pitchFamily="18" charset="0"/>
                <a:ea typeface="Calibri" panose="020F0502020204030204" pitchFamily="34" charset="0"/>
              </a:rPr>
              <a:t>: Build a strong brand presence by sharing success stories and providing valuable, actionable content.</a:t>
            </a:r>
            <a:endParaRPr lang="en-US" dirty="0"/>
          </a:p>
        </p:txBody>
      </p:sp>
    </p:spTree>
    <p:extLst>
      <p:ext uri="{BB962C8B-B14F-4D97-AF65-F5344CB8AC3E}">
        <p14:creationId xmlns:p14="http://schemas.microsoft.com/office/powerpoint/2010/main" val="39536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p:cTn id="7"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8"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9" dur="500"/>
                                        <p:tgtEl>
                                          <p:spTgt spid="5">
                                            <p:txEl>
                                              <p:pRg st="2" end="2"/>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 calcmode="lin" valueType="num">
                                      <p:cBhvr>
                                        <p:cTn id="12"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13"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14" dur="500"/>
                                        <p:tgtEl>
                                          <p:spTgt spid="5">
                                            <p:txEl>
                                              <p:pRg st="3" end="3"/>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 calcmode="lin" valueType="num">
                                      <p:cBhvr>
                                        <p:cTn id="17"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18"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19" dur="500"/>
                                        <p:tgtEl>
                                          <p:spTgt spid="5">
                                            <p:txEl>
                                              <p:pRg st="4" end="4"/>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 calcmode="lin" valueType="num">
                                      <p:cBhvr>
                                        <p:cTn id="22" dur="500" fill="hold"/>
                                        <p:tgtEl>
                                          <p:spTgt spid="5">
                                            <p:txEl>
                                              <p:pRg st="5" end="5"/>
                                            </p:txEl>
                                          </p:spTgt>
                                        </p:tgtEl>
                                        <p:attrNameLst>
                                          <p:attrName>ppt_w</p:attrName>
                                        </p:attrNameLst>
                                      </p:cBhvr>
                                      <p:tavLst>
                                        <p:tav tm="0">
                                          <p:val>
                                            <p:fltVal val="0"/>
                                          </p:val>
                                        </p:tav>
                                        <p:tav tm="100000">
                                          <p:val>
                                            <p:strVal val="#ppt_w"/>
                                          </p:val>
                                        </p:tav>
                                      </p:tavLst>
                                    </p:anim>
                                    <p:anim calcmode="lin" valueType="num">
                                      <p:cBhvr>
                                        <p:cTn id="23" dur="500" fill="hold"/>
                                        <p:tgtEl>
                                          <p:spTgt spid="5">
                                            <p:txEl>
                                              <p:pRg st="5" end="5"/>
                                            </p:txEl>
                                          </p:spTgt>
                                        </p:tgtEl>
                                        <p:attrNameLst>
                                          <p:attrName>ppt_h</p:attrName>
                                        </p:attrNameLst>
                                      </p:cBhvr>
                                      <p:tavLst>
                                        <p:tav tm="0">
                                          <p:val>
                                            <p:fltVal val="0"/>
                                          </p:val>
                                        </p:tav>
                                        <p:tav tm="100000">
                                          <p:val>
                                            <p:strVal val="#ppt_h"/>
                                          </p:val>
                                        </p:tav>
                                      </p:tavLst>
                                    </p:anim>
                                    <p:animEffect transition="in" filter="fade">
                                      <p:cBhvr>
                                        <p:cTn id="24" dur="500"/>
                                        <p:tgtEl>
                                          <p:spTgt spid="5">
                                            <p:txEl>
                                              <p:pRg st="5" end="5"/>
                                            </p:txEl>
                                          </p:spTgt>
                                        </p:tgtEl>
                                      </p:cBhvr>
                                    </p:animEffect>
                                  </p:childTnLst>
                                </p:cTn>
                              </p:par>
                              <p:par>
                                <p:cTn id="25" presetID="53" presetClass="entr" presetSubtype="16" fill="hold"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 calcmode="lin" valueType="num">
                                      <p:cBhvr>
                                        <p:cTn id="27" dur="500" fill="hold"/>
                                        <p:tgtEl>
                                          <p:spTgt spid="5">
                                            <p:txEl>
                                              <p:pRg st="6" end="6"/>
                                            </p:txEl>
                                          </p:spTgt>
                                        </p:tgtEl>
                                        <p:attrNameLst>
                                          <p:attrName>ppt_w</p:attrName>
                                        </p:attrNameLst>
                                      </p:cBhvr>
                                      <p:tavLst>
                                        <p:tav tm="0">
                                          <p:val>
                                            <p:fltVal val="0"/>
                                          </p:val>
                                        </p:tav>
                                        <p:tav tm="100000">
                                          <p:val>
                                            <p:strVal val="#ppt_w"/>
                                          </p:val>
                                        </p:tav>
                                      </p:tavLst>
                                    </p:anim>
                                    <p:anim calcmode="lin" valueType="num">
                                      <p:cBhvr>
                                        <p:cTn id="28" dur="500" fill="hold"/>
                                        <p:tgtEl>
                                          <p:spTgt spid="5">
                                            <p:txEl>
                                              <p:pRg st="6" end="6"/>
                                            </p:txEl>
                                          </p:spTgt>
                                        </p:tgtEl>
                                        <p:attrNameLst>
                                          <p:attrName>ppt_h</p:attrName>
                                        </p:attrNameLst>
                                      </p:cBhvr>
                                      <p:tavLst>
                                        <p:tav tm="0">
                                          <p:val>
                                            <p:fltVal val="0"/>
                                          </p:val>
                                        </p:tav>
                                        <p:tav tm="100000">
                                          <p:val>
                                            <p:strVal val="#ppt_h"/>
                                          </p:val>
                                        </p:tav>
                                      </p:tavLst>
                                    </p:anim>
                                    <p:animEffect transition="in" filter="fade">
                                      <p:cBhvr>
                                        <p:cTn id="29"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761543-71EA-61F0-1A59-0B0DCD4C5682}"/>
              </a:ext>
            </a:extLst>
          </p:cNvPr>
          <p:cNvSpPr>
            <a:spLocks noGrp="1"/>
          </p:cNvSpPr>
          <p:nvPr>
            <p:ph sz="half" idx="14"/>
          </p:nvPr>
        </p:nvSpPr>
        <p:spPr>
          <a:xfrm>
            <a:off x="1073426" y="987287"/>
            <a:ext cx="10038522" cy="4811627"/>
          </a:xfrm>
        </p:spPr>
        <p:txBody>
          <a:bodyPr/>
          <a:lstStyle/>
          <a:p>
            <a:r>
              <a:rPr lang="en-US" sz="2400" b="1" kern="100" dirty="0">
                <a:solidFill>
                  <a:srgbClr val="FF0000"/>
                </a:solidFill>
                <a:effectLst/>
                <a:highlight>
                  <a:srgbClr val="FFFF00"/>
                </a:highlight>
                <a:latin typeface="Times New Roman" panose="02020603050405020304" pitchFamily="18" charset="0"/>
                <a:ea typeface="Calibri" panose="020F0502020204030204" pitchFamily="34" charset="0"/>
                <a:cs typeface="Arial" panose="020B0604020202020204" pitchFamily="34" charset="0"/>
              </a:rPr>
              <a:t>3) Strategy:</a:t>
            </a:r>
          </a:p>
          <a:p>
            <a:r>
              <a:rPr lang="en-US" sz="2400" kern="100" dirty="0">
                <a:solidFill>
                  <a:srgbClr val="FF0000"/>
                </a:solidFill>
                <a:effectLst/>
                <a:latin typeface="Times New Roman" panose="02020603050405020304" pitchFamily="18" charset="0"/>
                <a:ea typeface="Calibri" panose="020F0502020204030204" pitchFamily="34" charset="0"/>
                <a:cs typeface="Arial" panose="020B0604020202020204" pitchFamily="34" charset="0"/>
              </a:rPr>
              <a:t>A) Segmentation:</a:t>
            </a:r>
            <a:endParaRPr lang="en-US" sz="2400" dirty="0"/>
          </a:p>
        </p:txBody>
      </p:sp>
      <p:graphicFrame>
        <p:nvGraphicFramePr>
          <p:cNvPr id="7" name="Table 6">
            <a:extLst>
              <a:ext uri="{FF2B5EF4-FFF2-40B4-BE49-F238E27FC236}">
                <a16:creationId xmlns:a16="http://schemas.microsoft.com/office/drawing/2014/main" id="{D94DE9E1-843D-F58B-8942-48D34372381D}"/>
              </a:ext>
            </a:extLst>
          </p:cNvPr>
          <p:cNvGraphicFramePr>
            <a:graphicFrameLocks noGrp="1"/>
          </p:cNvGraphicFramePr>
          <p:nvPr>
            <p:extLst>
              <p:ext uri="{D42A27DB-BD31-4B8C-83A1-F6EECF244321}">
                <p14:modId xmlns:p14="http://schemas.microsoft.com/office/powerpoint/2010/main" val="3625829666"/>
              </p:ext>
            </p:extLst>
          </p:nvPr>
        </p:nvGraphicFramePr>
        <p:xfrm>
          <a:off x="3332922" y="1277890"/>
          <a:ext cx="7623685" cy="4367537"/>
        </p:xfrm>
        <a:graphic>
          <a:graphicData uri="http://schemas.openxmlformats.org/drawingml/2006/table">
            <a:tbl>
              <a:tblPr firstRow="1" firstCol="1" bandRow="1">
                <a:tableStyleId>{912C8C85-51F0-491E-9774-3900AFEF0FD7}</a:tableStyleId>
              </a:tblPr>
              <a:tblGrid>
                <a:gridCol w="2336570">
                  <a:extLst>
                    <a:ext uri="{9D8B030D-6E8A-4147-A177-3AD203B41FA5}">
                      <a16:colId xmlns:a16="http://schemas.microsoft.com/office/drawing/2014/main" val="684644291"/>
                    </a:ext>
                  </a:extLst>
                </a:gridCol>
                <a:gridCol w="5287115">
                  <a:extLst>
                    <a:ext uri="{9D8B030D-6E8A-4147-A177-3AD203B41FA5}">
                      <a16:colId xmlns:a16="http://schemas.microsoft.com/office/drawing/2014/main" val="1405089245"/>
                    </a:ext>
                  </a:extLst>
                </a:gridCol>
              </a:tblGrid>
              <a:tr h="370360">
                <a:tc>
                  <a:txBody>
                    <a:bodyPr/>
                    <a:lstStyle/>
                    <a:p>
                      <a:pPr marL="0" marR="0" algn="ctr">
                        <a:lnSpc>
                          <a:spcPct val="150000"/>
                        </a:lnSpc>
                        <a:spcBef>
                          <a:spcPts val="0"/>
                        </a:spcBef>
                        <a:spcAft>
                          <a:spcPts val="0"/>
                        </a:spcAft>
                      </a:pPr>
                      <a:r>
                        <a:rPr lang="en-US" sz="1400" kern="100">
                          <a:effectLst/>
                        </a:rPr>
                        <a:t>Segment </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400" kern="100" dirty="0">
                          <a:effectLst/>
                        </a:rPr>
                        <a:t>Service </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6586263"/>
                  </a:ext>
                </a:extLst>
              </a:tr>
              <a:tr h="370360">
                <a:tc>
                  <a:txBody>
                    <a:bodyPr/>
                    <a:lstStyle/>
                    <a:p>
                      <a:pPr marL="342900" marR="0" lvl="0" indent="-342900" algn="l" rtl="0">
                        <a:lnSpc>
                          <a:spcPct val="150000"/>
                        </a:lnSpc>
                        <a:spcBef>
                          <a:spcPts val="0"/>
                        </a:spcBef>
                        <a:spcAft>
                          <a:spcPts val="0"/>
                        </a:spcAft>
                        <a:buFont typeface="+mj-lt"/>
                        <a:buAutoNum type="arabicPeriod"/>
                      </a:pPr>
                      <a:r>
                        <a:rPr lang="en-US" sz="1400" kern="100" dirty="0">
                          <a:effectLst/>
                        </a:rPr>
                        <a:t>Men (20-35) (36-55)</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400" kern="100" dirty="0">
                          <a:effectLst/>
                        </a:rPr>
                        <a:t>Seeking losing weight </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961606932"/>
                  </a:ext>
                </a:extLst>
              </a:tr>
              <a:tr h="370360">
                <a:tc>
                  <a:txBody>
                    <a:bodyPr/>
                    <a:lstStyle/>
                    <a:p>
                      <a:pPr marL="0" marR="0" lvl="0" indent="0" algn="l" rtl="0">
                        <a:lnSpc>
                          <a:spcPct val="150000"/>
                        </a:lnSpc>
                        <a:spcBef>
                          <a:spcPts val="0"/>
                        </a:spcBef>
                        <a:spcAft>
                          <a:spcPts val="0"/>
                        </a:spcAft>
                        <a:buFont typeface="+mj-lt"/>
                        <a:buNone/>
                      </a:pPr>
                      <a:r>
                        <a:rPr lang="en-US" sz="1400" kern="100" dirty="0">
                          <a:effectLst/>
                        </a:rPr>
                        <a:t>2.      Men (20-35) (36-55)</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400" kern="100" dirty="0">
                          <a:effectLst/>
                        </a:rPr>
                        <a:t>Seeking gaining weight </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21151437"/>
                  </a:ext>
                </a:extLst>
              </a:tr>
              <a:tr h="370360">
                <a:tc>
                  <a:txBody>
                    <a:bodyPr/>
                    <a:lstStyle/>
                    <a:p>
                      <a:pPr marL="0" marR="0" lvl="0" indent="0" algn="l" rtl="0">
                        <a:lnSpc>
                          <a:spcPct val="150000"/>
                        </a:lnSpc>
                        <a:spcBef>
                          <a:spcPts val="0"/>
                        </a:spcBef>
                        <a:spcAft>
                          <a:spcPts val="0"/>
                        </a:spcAft>
                        <a:buFont typeface="+mj-lt"/>
                        <a:buNone/>
                      </a:pPr>
                      <a:r>
                        <a:rPr lang="en-US" sz="1400" kern="100" dirty="0">
                          <a:effectLst/>
                        </a:rPr>
                        <a:t>3.      Men (20-35) (36-55)</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400" kern="100">
                          <a:effectLst/>
                        </a:rPr>
                        <a:t>Seeking getting fit  </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020673709"/>
                  </a:ext>
                </a:extLst>
              </a:tr>
              <a:tr h="370360">
                <a:tc>
                  <a:txBody>
                    <a:bodyPr/>
                    <a:lstStyle/>
                    <a:p>
                      <a:pPr marL="0" marR="0" lvl="0" indent="0" algn="l" rtl="0">
                        <a:lnSpc>
                          <a:spcPct val="150000"/>
                        </a:lnSpc>
                        <a:spcBef>
                          <a:spcPts val="0"/>
                        </a:spcBef>
                        <a:spcAft>
                          <a:spcPts val="0"/>
                        </a:spcAft>
                        <a:buFont typeface="+mj-lt"/>
                        <a:buNone/>
                      </a:pPr>
                      <a:r>
                        <a:rPr lang="en-US" sz="1400" kern="100" dirty="0">
                          <a:effectLst/>
                        </a:rPr>
                        <a:t>4.      Women (20-35) (36-55)</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400" kern="100" dirty="0">
                          <a:effectLst/>
                        </a:rPr>
                        <a:t>Seeking losing weight </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8960686"/>
                  </a:ext>
                </a:extLst>
              </a:tr>
              <a:tr h="370360">
                <a:tc>
                  <a:txBody>
                    <a:bodyPr/>
                    <a:lstStyle/>
                    <a:p>
                      <a:pPr marL="0" marR="0" lvl="0" indent="0" algn="l" rtl="0">
                        <a:lnSpc>
                          <a:spcPct val="150000"/>
                        </a:lnSpc>
                        <a:spcBef>
                          <a:spcPts val="0"/>
                        </a:spcBef>
                        <a:spcAft>
                          <a:spcPts val="0"/>
                        </a:spcAft>
                        <a:buFont typeface="+mj-lt"/>
                        <a:buNone/>
                      </a:pPr>
                      <a:r>
                        <a:rPr lang="en-US" sz="1400" kern="100" dirty="0">
                          <a:effectLst/>
                        </a:rPr>
                        <a:t>5.      Women (20-35) (36-55)</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400" kern="100">
                          <a:effectLst/>
                        </a:rPr>
                        <a:t>Seeking gaining weight </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052488434"/>
                  </a:ext>
                </a:extLst>
              </a:tr>
              <a:tr h="377135">
                <a:tc>
                  <a:txBody>
                    <a:bodyPr/>
                    <a:lstStyle/>
                    <a:p>
                      <a:pPr marL="0" marR="0" lvl="0" indent="0" algn="l" rtl="0">
                        <a:lnSpc>
                          <a:spcPct val="150000"/>
                        </a:lnSpc>
                        <a:spcBef>
                          <a:spcPts val="0"/>
                        </a:spcBef>
                        <a:spcAft>
                          <a:spcPts val="0"/>
                        </a:spcAft>
                        <a:buFont typeface="+mj-lt"/>
                        <a:buNone/>
                      </a:pPr>
                      <a:r>
                        <a:rPr lang="en-US" sz="1400" kern="100" dirty="0">
                          <a:effectLst/>
                        </a:rPr>
                        <a:t>6.      Woman (20-35) (36-55)</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400" kern="100" dirty="0">
                          <a:effectLst/>
                        </a:rPr>
                        <a:t>Seeking getting fit  </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829945907"/>
                  </a:ext>
                </a:extLst>
              </a:tr>
              <a:tr h="343260">
                <a:tc>
                  <a:txBody>
                    <a:bodyPr/>
                    <a:lstStyle/>
                    <a:p>
                      <a:pPr marL="0" marR="0" lvl="0" indent="0" algn="l" rtl="0">
                        <a:lnSpc>
                          <a:spcPct val="150000"/>
                        </a:lnSpc>
                        <a:spcBef>
                          <a:spcPts val="0"/>
                        </a:spcBef>
                        <a:spcAft>
                          <a:spcPts val="0"/>
                        </a:spcAft>
                        <a:buFont typeface="+mj-lt"/>
                        <a:buNone/>
                      </a:pPr>
                      <a:r>
                        <a:rPr lang="en-US" sz="1400" kern="100" dirty="0">
                          <a:effectLst/>
                        </a:rPr>
                        <a:t>7.       Teens (11-17)</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400" kern="100" dirty="0">
                          <a:effectLst/>
                        </a:rPr>
                        <a:t>Suffering from food sickness (allergies, psychological)</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167806889"/>
                  </a:ext>
                </a:extLst>
              </a:tr>
              <a:tr h="474994">
                <a:tc>
                  <a:txBody>
                    <a:bodyPr/>
                    <a:lstStyle/>
                    <a:p>
                      <a:pPr marL="0" marR="0" lvl="0" indent="0" algn="l" rtl="0">
                        <a:lnSpc>
                          <a:spcPct val="150000"/>
                        </a:lnSpc>
                        <a:spcBef>
                          <a:spcPts val="0"/>
                        </a:spcBef>
                        <a:spcAft>
                          <a:spcPts val="0"/>
                        </a:spcAft>
                        <a:buFont typeface="+mj-lt"/>
                        <a:buNone/>
                      </a:pPr>
                      <a:r>
                        <a:rPr lang="en-US" sz="1400" kern="100" dirty="0">
                          <a:effectLst/>
                        </a:rPr>
                        <a:t>8.       Teens (11-17)</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400" kern="100" dirty="0">
                          <a:effectLst/>
                        </a:rPr>
                        <a:t>Seeking losing weight</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222288183"/>
                  </a:ext>
                </a:extLst>
              </a:tr>
              <a:tr h="474994">
                <a:tc>
                  <a:txBody>
                    <a:bodyPr/>
                    <a:lstStyle/>
                    <a:p>
                      <a:pPr marL="0" marR="0" lvl="0" indent="0" algn="l" rtl="0">
                        <a:lnSpc>
                          <a:spcPct val="150000"/>
                        </a:lnSpc>
                        <a:spcBef>
                          <a:spcPts val="0"/>
                        </a:spcBef>
                        <a:spcAft>
                          <a:spcPts val="0"/>
                        </a:spcAft>
                        <a:buFont typeface="+mj-lt"/>
                        <a:buNone/>
                      </a:pPr>
                      <a:r>
                        <a:rPr lang="en-US" sz="1400" kern="100" dirty="0">
                          <a:effectLst/>
                        </a:rPr>
                        <a:t>9.       Teens (11-17)</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400" kern="100" dirty="0">
                          <a:effectLst/>
                        </a:rPr>
                        <a:t>Seeking gaining weight</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726055180"/>
                  </a:ext>
                </a:extLst>
              </a:tr>
              <a:tr h="474994">
                <a:tc>
                  <a:txBody>
                    <a:bodyPr/>
                    <a:lstStyle/>
                    <a:p>
                      <a:pPr marL="0" marR="0" lvl="0" indent="0" algn="l" rtl="0">
                        <a:lnSpc>
                          <a:spcPct val="150000"/>
                        </a:lnSpc>
                        <a:spcBef>
                          <a:spcPts val="0"/>
                        </a:spcBef>
                        <a:spcAft>
                          <a:spcPts val="0"/>
                        </a:spcAft>
                        <a:buFont typeface="+mj-lt"/>
                        <a:buNone/>
                      </a:pPr>
                      <a:r>
                        <a:rPr lang="en-US" sz="1400" kern="100" dirty="0">
                          <a:effectLst/>
                        </a:rPr>
                        <a:t>10.     Teens (11-17)</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400" kern="100" dirty="0">
                          <a:effectLst/>
                        </a:rPr>
                        <a:t>Seeking making shape </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017701032"/>
                  </a:ext>
                </a:extLst>
              </a:tr>
            </a:tbl>
          </a:graphicData>
        </a:graphic>
      </p:graphicFrame>
    </p:spTree>
    <p:extLst>
      <p:ext uri="{BB962C8B-B14F-4D97-AF65-F5344CB8AC3E}">
        <p14:creationId xmlns:p14="http://schemas.microsoft.com/office/powerpoint/2010/main" val="203420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C603E30-F258-EFE6-CF28-48C0624C2283}"/>
              </a:ext>
            </a:extLst>
          </p:cNvPr>
          <p:cNvSpPr txBox="1"/>
          <p:nvPr/>
        </p:nvSpPr>
        <p:spPr>
          <a:xfrm>
            <a:off x="1219200" y="884798"/>
            <a:ext cx="6096000" cy="587148"/>
          </a:xfrm>
          <a:prstGeom prst="rect">
            <a:avLst/>
          </a:prstGeom>
          <a:noFill/>
        </p:spPr>
        <p:txBody>
          <a:bodyPr wrap="square">
            <a:spAutoFit/>
          </a:bodyPr>
          <a:lstStyle/>
          <a:p>
            <a:pPr marL="342900" marR="0" lvl="0" indent="-342900" rtl="0">
              <a:lnSpc>
                <a:spcPct val="150000"/>
              </a:lnSpc>
              <a:spcBef>
                <a:spcPts val="0"/>
              </a:spcBef>
              <a:spcAft>
                <a:spcPts val="800"/>
              </a:spcAft>
              <a:buFont typeface="+mj-lt"/>
              <a:buAutoNum type="alphaUcParenR" startAt="2"/>
            </a:pPr>
            <a:r>
              <a:rPr lang="en-US" sz="2400" b="1" kern="100" dirty="0">
                <a:solidFill>
                  <a:srgbClr val="FF0000"/>
                </a:solidFill>
                <a:effectLst/>
                <a:latin typeface="Times New Roman" panose="02020603050405020304" pitchFamily="18" charset="0"/>
                <a:ea typeface="Calibri" panose="020F0502020204030204" pitchFamily="34" charset="0"/>
                <a:cs typeface="Arial" panose="020B0604020202020204" pitchFamily="34" charset="0"/>
              </a:rPr>
              <a:t>Targeting:</a:t>
            </a:r>
            <a:endParaRPr lang="en-US" sz="1400" b="1"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C06A11DB-266C-5B28-F65B-1AA8A2F0CC36}"/>
              </a:ext>
            </a:extLst>
          </p:cNvPr>
          <p:cNvSpPr txBox="1"/>
          <p:nvPr/>
        </p:nvSpPr>
        <p:spPr>
          <a:xfrm>
            <a:off x="1219200" y="1525249"/>
            <a:ext cx="4518991" cy="4095160"/>
          </a:xfrm>
          <a:prstGeom prst="rect">
            <a:avLst/>
          </a:prstGeom>
          <a:noFill/>
        </p:spPr>
        <p:txBody>
          <a:bodyPr wrap="square">
            <a:spAutoFit/>
          </a:bodyPr>
          <a:lstStyle/>
          <a:p>
            <a:pPr marL="0" marR="0">
              <a:lnSpc>
                <a:spcPct val="150000"/>
              </a:lnSpc>
              <a:spcBef>
                <a:spcPts val="0"/>
              </a:spcBef>
              <a:spcAft>
                <a:spcPts val="800"/>
              </a:spcAft>
            </a:pPr>
            <a:r>
              <a:rPr lang="en-US" sz="1800" b="1" kern="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Men:   Seeking to Lose Weight</a:t>
            </a:r>
            <a:r>
              <a:rPr lang="en-US" sz="1800" kern="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800"/>
              </a:spcAft>
              <a:buFont typeface="Times New Roman" panose="02020603050405020304" pitchFamily="18" charset="0"/>
              <a:buChar char="-"/>
            </a:pP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Targeting Strategy</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Focus on fitness programs, diet plans, and weight loss supplements. Highlight success stories and testimonials from men in this age group.</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50000"/>
              </a:lnSpc>
              <a:spcBef>
                <a:spcPts val="0"/>
              </a:spcBef>
              <a:spcAft>
                <a:spcPts val="800"/>
              </a:spcAft>
            </a:pPr>
            <a:r>
              <a:rPr lang="en-US" sz="1800" b="1" kern="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Men :   Seeking to Gain Weight:</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800"/>
              </a:spcAft>
              <a:buFont typeface="Times New Roman" panose="02020603050405020304" pitchFamily="18" charset="0"/>
              <a:buChar char="-"/>
            </a:pP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Targeting Strategy</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Promote muscle-building supplements, high-protein diets, and strength training programs.</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9" name="TextBox 8">
            <a:extLst>
              <a:ext uri="{FF2B5EF4-FFF2-40B4-BE49-F238E27FC236}">
                <a16:creationId xmlns:a16="http://schemas.microsoft.com/office/drawing/2014/main" id="{A3941422-376A-942D-5028-7427A66C4878}"/>
              </a:ext>
            </a:extLst>
          </p:cNvPr>
          <p:cNvSpPr txBox="1"/>
          <p:nvPr/>
        </p:nvSpPr>
        <p:spPr>
          <a:xfrm>
            <a:off x="6453811" y="1525249"/>
            <a:ext cx="4406346" cy="3976025"/>
          </a:xfrm>
          <a:prstGeom prst="rect">
            <a:avLst/>
          </a:prstGeom>
          <a:noFill/>
        </p:spPr>
        <p:txBody>
          <a:bodyPr wrap="square">
            <a:spAutoFit/>
          </a:bodyPr>
          <a:lstStyle/>
          <a:p>
            <a:pPr marL="0" marR="0">
              <a:lnSpc>
                <a:spcPct val="150000"/>
              </a:lnSpc>
              <a:spcBef>
                <a:spcPts val="0"/>
              </a:spcBef>
              <a:spcAft>
                <a:spcPts val="800"/>
              </a:spcAft>
            </a:pPr>
            <a:r>
              <a:rPr lang="en-US" sz="1800" b="1" kern="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Men :    Seeking to Get Fit:</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50000"/>
              </a:lnSpc>
              <a:spcBef>
                <a:spcPts val="0"/>
              </a:spcBef>
              <a:spcAft>
                <a:spcPts val="800"/>
              </a:spcAft>
              <a:buFont typeface="Times New Roman" panose="02020603050405020304" pitchFamily="18" charset="0"/>
              <a:buChar char="-"/>
            </a:pP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Targeting Strategy</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Offer comprehensive fitness plans that include both cardio and strength training. Emphasize overall health and wellness.</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b="1" kern="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Women :   Seeking to Lose Weight:</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50000"/>
              </a:lnSpc>
              <a:spcBef>
                <a:spcPts val="0"/>
              </a:spcBef>
              <a:spcAft>
                <a:spcPts val="800"/>
              </a:spcAft>
              <a:buFont typeface="Times New Roman" panose="02020603050405020304" pitchFamily="18" charset="0"/>
              <a:buChar char="-"/>
            </a:pP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Targeting Strategy</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Focus on weight loss programs, healthy meal plans, and fitness exercises tailored for women.</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773061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D22E7-6A3C-BB83-22B9-2D294BD315C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F2E48B5-4358-F283-4FCF-A2B9570F5089}"/>
              </a:ext>
            </a:extLst>
          </p:cNvPr>
          <p:cNvSpPr txBox="1"/>
          <p:nvPr/>
        </p:nvSpPr>
        <p:spPr>
          <a:xfrm>
            <a:off x="1219200" y="884798"/>
            <a:ext cx="6096000" cy="587148"/>
          </a:xfrm>
          <a:prstGeom prst="rect">
            <a:avLst/>
          </a:prstGeom>
          <a:noFill/>
        </p:spPr>
        <p:txBody>
          <a:bodyPr wrap="square">
            <a:spAutoFit/>
          </a:bodyPr>
          <a:lstStyle/>
          <a:p>
            <a:pPr marL="342900" marR="0" lvl="0" indent="-342900" rtl="0">
              <a:lnSpc>
                <a:spcPct val="150000"/>
              </a:lnSpc>
              <a:spcBef>
                <a:spcPts val="0"/>
              </a:spcBef>
              <a:spcAft>
                <a:spcPts val="800"/>
              </a:spcAft>
              <a:buFont typeface="+mj-lt"/>
              <a:buAutoNum type="alphaUcParenR" startAt="2"/>
            </a:pPr>
            <a:r>
              <a:rPr lang="en-US" sz="2400" b="1" kern="100" dirty="0">
                <a:solidFill>
                  <a:srgbClr val="FF0000"/>
                </a:solidFill>
                <a:effectLst/>
                <a:latin typeface="Times New Roman" panose="02020603050405020304" pitchFamily="18" charset="0"/>
                <a:ea typeface="Calibri" panose="020F0502020204030204" pitchFamily="34" charset="0"/>
                <a:cs typeface="Arial" panose="020B0604020202020204" pitchFamily="34" charset="0"/>
              </a:rPr>
              <a:t>Targeting:</a:t>
            </a:r>
            <a:endParaRPr lang="en-US" sz="1400" b="1"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01467681-9860-5200-1228-EAA038FFB243}"/>
              </a:ext>
            </a:extLst>
          </p:cNvPr>
          <p:cNvSpPr txBox="1"/>
          <p:nvPr/>
        </p:nvSpPr>
        <p:spPr>
          <a:xfrm>
            <a:off x="1219200" y="1560123"/>
            <a:ext cx="3836504" cy="3441391"/>
          </a:xfrm>
          <a:prstGeom prst="rect">
            <a:avLst/>
          </a:prstGeom>
          <a:noFill/>
        </p:spPr>
        <p:txBody>
          <a:bodyPr wrap="square">
            <a:spAutoFit/>
          </a:bodyPr>
          <a:lstStyle/>
          <a:p>
            <a:pPr marL="0" marR="0">
              <a:lnSpc>
                <a:spcPct val="107000"/>
              </a:lnSpc>
              <a:spcBef>
                <a:spcPts val="0"/>
              </a:spcBef>
              <a:spcAft>
                <a:spcPts val="800"/>
              </a:spcAft>
            </a:pPr>
            <a:r>
              <a:rPr lang="en-US" sz="1800" b="1" kern="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Women </a:t>
            </a:r>
            <a:r>
              <a:rPr lang="en-US" b="1" kern="100" dirty="0">
                <a:solidFill>
                  <a:srgbClr val="4472C4"/>
                </a:solidFill>
                <a:latin typeface="Times New Roman" panose="02020603050405020304" pitchFamily="18" charset="0"/>
                <a:ea typeface="Calibri" panose="020F0502020204030204" pitchFamily="34" charset="0"/>
                <a:cs typeface="Arial" panose="020B0604020202020204" pitchFamily="34" charset="0"/>
              </a:rPr>
              <a:t>: </a:t>
            </a:r>
            <a:r>
              <a:rPr lang="en-US" sz="1800" b="1" kern="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 Seeking to Gain Weight:</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50000"/>
              </a:lnSpc>
              <a:spcBef>
                <a:spcPts val="0"/>
              </a:spcBef>
              <a:spcAft>
                <a:spcPts val="800"/>
              </a:spcAft>
              <a:buFont typeface="Times New Roman" panose="02020603050405020304" pitchFamily="18" charset="0"/>
              <a:buChar char="-"/>
            </a:pP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Targeting Strategy</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Promote balanced diets, strength training programs, and nutritional supplements.</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b="1" kern="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Women </a:t>
            </a:r>
            <a:r>
              <a:rPr lang="en-US" b="1" kern="100" dirty="0">
                <a:solidFill>
                  <a:srgbClr val="4472C4"/>
                </a:solidFill>
                <a:latin typeface="Times New Roman" panose="02020603050405020304" pitchFamily="18" charset="0"/>
                <a:ea typeface="Calibri" panose="020F0502020204030204" pitchFamily="34" charset="0"/>
                <a:cs typeface="Arial" panose="020B0604020202020204" pitchFamily="34" charset="0"/>
              </a:rPr>
              <a:t>:</a:t>
            </a:r>
            <a:r>
              <a:rPr lang="en-US" sz="1800" b="1" kern="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 Seeking to Get Fit:</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50000"/>
              </a:lnSpc>
              <a:spcBef>
                <a:spcPts val="0"/>
              </a:spcBef>
              <a:spcAft>
                <a:spcPts val="800"/>
              </a:spcAft>
              <a:buFont typeface="Times New Roman" panose="02020603050405020304" pitchFamily="18" charset="0"/>
              <a:buChar char="-"/>
            </a:pP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Targeting Strategy</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Offer fitness exercises and balanced diets. </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6" name="TextBox 5">
            <a:extLst>
              <a:ext uri="{FF2B5EF4-FFF2-40B4-BE49-F238E27FC236}">
                <a16:creationId xmlns:a16="http://schemas.microsoft.com/office/drawing/2014/main" id="{EFF29986-EAF2-02DE-A90B-0A60E86F877D}"/>
              </a:ext>
            </a:extLst>
          </p:cNvPr>
          <p:cNvSpPr txBox="1"/>
          <p:nvPr/>
        </p:nvSpPr>
        <p:spPr>
          <a:xfrm>
            <a:off x="6096000" y="1643607"/>
            <a:ext cx="4313583" cy="3570786"/>
          </a:xfrm>
          <a:prstGeom prst="rect">
            <a:avLst/>
          </a:prstGeom>
          <a:noFill/>
        </p:spPr>
        <p:txBody>
          <a:bodyPr wrap="square">
            <a:spAutoFit/>
          </a:bodyPr>
          <a:lstStyle/>
          <a:p>
            <a:pPr marL="0" marR="0" algn="just">
              <a:lnSpc>
                <a:spcPct val="150000"/>
              </a:lnSpc>
              <a:spcBef>
                <a:spcPts val="0"/>
              </a:spcBef>
              <a:spcAft>
                <a:spcPts val="800"/>
              </a:spcAft>
            </a:pPr>
            <a:r>
              <a:rPr lang="en-US" sz="1800" b="1" kern="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Teens : Suffering from Food Sickness (Allergies, Psychological):</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50000"/>
              </a:lnSpc>
              <a:spcBef>
                <a:spcPts val="0"/>
              </a:spcBef>
              <a:spcAft>
                <a:spcPts val="800"/>
              </a:spcAft>
              <a:buFont typeface="Times New Roman" panose="02020603050405020304" pitchFamily="18" charset="0"/>
              <a:buChar char="-"/>
            </a:pP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Targeting Strategy</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Provide specialized diet plans and counseling services.</a:t>
            </a:r>
          </a:p>
          <a:p>
            <a:pPr marR="0" lvl="0" algn="just">
              <a:lnSpc>
                <a:spcPct val="150000"/>
              </a:lnSpc>
              <a:spcBef>
                <a:spcPts val="0"/>
              </a:spcBef>
              <a:spcAft>
                <a:spcPts val="800"/>
              </a:spcAft>
            </a:pP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b="1" kern="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Teens </a:t>
            </a:r>
            <a:r>
              <a:rPr lang="en-US" b="1" kern="100" dirty="0">
                <a:solidFill>
                  <a:srgbClr val="4472C4"/>
                </a:solidFill>
                <a:latin typeface="Times New Roman" panose="02020603050405020304" pitchFamily="18" charset="0"/>
                <a:ea typeface="Calibri" panose="020F0502020204030204" pitchFamily="34" charset="0"/>
                <a:cs typeface="Arial" panose="020B0604020202020204" pitchFamily="34" charset="0"/>
              </a:rPr>
              <a:t>:</a:t>
            </a:r>
            <a:r>
              <a:rPr lang="en-US" sz="1800" b="1" kern="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 Seeking to Lose Weight:</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50000"/>
              </a:lnSpc>
              <a:spcBef>
                <a:spcPts val="0"/>
              </a:spcBef>
              <a:spcAft>
                <a:spcPts val="800"/>
              </a:spcAft>
              <a:buFont typeface="Times New Roman" panose="02020603050405020304" pitchFamily="18" charset="0"/>
              <a:buChar char="-"/>
            </a:pP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Targeting Strategy</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Promote healthy eating habits, fitness exercises.</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4865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E9F4B-5219-7293-1BEA-CF75996A03C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3C25867-6DD7-C761-4FF6-4CE7B1758050}"/>
              </a:ext>
            </a:extLst>
          </p:cNvPr>
          <p:cNvSpPr txBox="1"/>
          <p:nvPr/>
        </p:nvSpPr>
        <p:spPr>
          <a:xfrm>
            <a:off x="1219200" y="884798"/>
            <a:ext cx="6096000" cy="587148"/>
          </a:xfrm>
          <a:prstGeom prst="rect">
            <a:avLst/>
          </a:prstGeom>
          <a:noFill/>
        </p:spPr>
        <p:txBody>
          <a:bodyPr wrap="square">
            <a:spAutoFit/>
          </a:bodyPr>
          <a:lstStyle/>
          <a:p>
            <a:pPr marL="342900" marR="0" lvl="0" indent="-342900" rtl="0">
              <a:lnSpc>
                <a:spcPct val="150000"/>
              </a:lnSpc>
              <a:spcBef>
                <a:spcPts val="0"/>
              </a:spcBef>
              <a:spcAft>
                <a:spcPts val="800"/>
              </a:spcAft>
              <a:buFont typeface="+mj-lt"/>
              <a:buAutoNum type="alphaUcParenR" startAt="2"/>
            </a:pPr>
            <a:r>
              <a:rPr lang="en-US" sz="2400" b="1" kern="100" dirty="0">
                <a:solidFill>
                  <a:srgbClr val="FF0000"/>
                </a:solidFill>
                <a:effectLst/>
                <a:latin typeface="Times New Roman" panose="02020603050405020304" pitchFamily="18" charset="0"/>
                <a:ea typeface="Calibri" panose="020F0502020204030204" pitchFamily="34" charset="0"/>
                <a:cs typeface="Arial" panose="020B0604020202020204" pitchFamily="34" charset="0"/>
              </a:rPr>
              <a:t>Targeting:</a:t>
            </a:r>
            <a:endParaRPr lang="en-US" sz="1400" b="1"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D61215A6-5F78-0C55-4FCB-09CE69FBF975}"/>
              </a:ext>
            </a:extLst>
          </p:cNvPr>
          <p:cNvSpPr txBox="1"/>
          <p:nvPr/>
        </p:nvSpPr>
        <p:spPr>
          <a:xfrm>
            <a:off x="1616766" y="1938339"/>
            <a:ext cx="6096000" cy="2729530"/>
          </a:xfrm>
          <a:prstGeom prst="rect">
            <a:avLst/>
          </a:prstGeom>
          <a:noFill/>
        </p:spPr>
        <p:txBody>
          <a:bodyPr wrap="square">
            <a:spAutoFit/>
          </a:bodyPr>
          <a:lstStyle/>
          <a:p>
            <a:pPr marL="0" marR="0">
              <a:lnSpc>
                <a:spcPct val="107000"/>
              </a:lnSpc>
              <a:spcBef>
                <a:spcPts val="0"/>
              </a:spcBef>
              <a:spcAft>
                <a:spcPts val="800"/>
              </a:spcAft>
            </a:pPr>
            <a:r>
              <a:rPr lang="en-US" sz="1800" b="1" kern="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Teens </a:t>
            </a:r>
            <a:r>
              <a:rPr lang="en-US" b="1" kern="100" dirty="0">
                <a:solidFill>
                  <a:srgbClr val="4472C4"/>
                </a:solidFill>
                <a:latin typeface="Times New Roman" panose="02020603050405020304" pitchFamily="18" charset="0"/>
                <a:ea typeface="Calibri" panose="020F0502020204030204" pitchFamily="34" charset="0"/>
                <a:cs typeface="Arial" panose="020B0604020202020204" pitchFamily="34" charset="0"/>
              </a:rPr>
              <a:t>:</a:t>
            </a:r>
            <a:r>
              <a:rPr lang="en-US" sz="1800" b="1" kern="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 Seeking to Gain Weight:</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50000"/>
              </a:lnSpc>
              <a:spcBef>
                <a:spcPts val="0"/>
              </a:spcBef>
              <a:spcAft>
                <a:spcPts val="800"/>
              </a:spcAft>
              <a:buFont typeface="Times New Roman" panose="02020603050405020304" pitchFamily="18" charset="0"/>
              <a:buChar char="-"/>
            </a:pP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Targeting Strategy</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Offer nutritional guidance and strength training programs</a:t>
            </a:r>
            <a:r>
              <a:rPr lang="en-US" sz="1800" b="1" kern="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50000"/>
              </a:lnSpc>
              <a:spcBef>
                <a:spcPts val="0"/>
              </a:spcBef>
              <a:spcAft>
                <a:spcPts val="800"/>
              </a:spcAft>
            </a:pPr>
            <a:r>
              <a:rPr lang="en-US" sz="1800" b="1" kern="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Teens </a:t>
            </a:r>
            <a:r>
              <a:rPr lang="en-US" b="1" kern="100" dirty="0">
                <a:solidFill>
                  <a:srgbClr val="4472C4"/>
                </a:solidFill>
                <a:latin typeface="Times New Roman" panose="02020603050405020304" pitchFamily="18" charset="0"/>
                <a:ea typeface="Calibri" panose="020F0502020204030204" pitchFamily="34" charset="0"/>
                <a:cs typeface="Arial" panose="020B0604020202020204" pitchFamily="34" charset="0"/>
              </a:rPr>
              <a:t>:</a:t>
            </a:r>
            <a:r>
              <a:rPr lang="en-US" sz="1800" b="1" kern="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 Seeking to Make Shape:</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50000"/>
              </a:lnSpc>
              <a:spcBef>
                <a:spcPts val="0"/>
              </a:spcBef>
              <a:spcAft>
                <a:spcPts val="800"/>
              </a:spcAft>
              <a:buFont typeface="Times New Roman" panose="02020603050405020304" pitchFamily="18" charset="0"/>
              <a:buChar char="-"/>
            </a:pP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Targeting Strategy</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Provide fitness programs focused on body shaping, nutritional advice, and motivational content.</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549487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12E1C0-8D98-1476-0B1C-30D552B7F9B6}"/>
              </a:ext>
            </a:extLst>
          </p:cNvPr>
          <p:cNvSpPr txBox="1"/>
          <p:nvPr/>
        </p:nvSpPr>
        <p:spPr>
          <a:xfrm>
            <a:off x="1119808" y="1030572"/>
            <a:ext cx="2716696" cy="587148"/>
          </a:xfrm>
          <a:prstGeom prst="rect">
            <a:avLst/>
          </a:prstGeom>
          <a:noFill/>
        </p:spPr>
        <p:txBody>
          <a:bodyPr wrap="square">
            <a:spAutoFit/>
          </a:bodyPr>
          <a:lstStyle/>
          <a:p>
            <a:pPr marR="0" lvl="0" rtl="0">
              <a:lnSpc>
                <a:spcPct val="150000"/>
              </a:lnSpc>
              <a:spcBef>
                <a:spcPts val="0"/>
              </a:spcBef>
              <a:spcAft>
                <a:spcPts val="800"/>
              </a:spcAft>
            </a:pPr>
            <a:r>
              <a:rPr lang="en-US" sz="2400" b="1" kern="100" dirty="0">
                <a:solidFill>
                  <a:srgbClr val="FF0000"/>
                </a:solidFill>
                <a:effectLst/>
                <a:latin typeface="Times New Roman" panose="02020603050405020304" pitchFamily="18" charset="0"/>
                <a:ea typeface="Calibri" panose="020F0502020204030204" pitchFamily="34" charset="0"/>
                <a:cs typeface="Arial" panose="020B0604020202020204" pitchFamily="34" charset="0"/>
              </a:rPr>
              <a:t>C) Positioning: </a:t>
            </a:r>
            <a:endParaRPr lang="en-US" sz="1400" b="1"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9138C380-750D-8307-1679-230FF8D4AA36}"/>
              </a:ext>
            </a:extLst>
          </p:cNvPr>
          <p:cNvSpPr txBox="1"/>
          <p:nvPr/>
        </p:nvSpPr>
        <p:spPr>
          <a:xfrm>
            <a:off x="1722783" y="1949512"/>
            <a:ext cx="6096000" cy="2951064"/>
          </a:xfrm>
          <a:prstGeom prst="rect">
            <a:avLst/>
          </a:prstGeom>
          <a:noFill/>
        </p:spPr>
        <p:txBody>
          <a:bodyPr wrap="square">
            <a:spAutoFit/>
          </a:bodyPr>
          <a:lstStyle/>
          <a:p>
            <a:pPr algn="just">
              <a:lnSpc>
                <a:spcPct val="150000"/>
              </a:lnSpc>
            </a:pPr>
            <a:r>
              <a:rPr lang="en-US" dirty="0">
                <a:latin typeface="Times New Roman" panose="02020603050405020304" pitchFamily="18" charset="0"/>
                <a:cs typeface="Times New Roman" panose="02020603050405020304" pitchFamily="18" charset="0"/>
              </a:rPr>
              <a:t>"At </a:t>
            </a:r>
            <a:r>
              <a:rPr lang="en-US" i="1" dirty="0">
                <a:latin typeface="Times New Roman" panose="02020603050405020304" pitchFamily="18" charset="0"/>
                <a:cs typeface="Times New Roman" panose="02020603050405020304" pitchFamily="18" charset="0"/>
              </a:rPr>
              <a:t>Train and Nourish</a:t>
            </a:r>
            <a:r>
              <a:rPr lang="en-US" dirty="0">
                <a:latin typeface="Times New Roman" panose="02020603050405020304" pitchFamily="18" charset="0"/>
                <a:cs typeface="Times New Roman" panose="02020603050405020304" pitchFamily="18" charset="0"/>
              </a:rPr>
              <a:t>, we empower men, women, and teens to achieve their fitness goals through personalized nutrition and training systems. Whether you're aiming to lose weight, gain strength, or simply get fit, our expert guidance caters to every stage of your journey, including managing food allergies and psychological challenges. With a focus on holistic well-being, we ensure sustainable results for all ages."</a:t>
            </a:r>
          </a:p>
        </p:txBody>
      </p:sp>
      <p:pic>
        <p:nvPicPr>
          <p:cNvPr id="1026" name="Picture 2" descr="Positioning Target Vector">
            <a:extLst>
              <a:ext uri="{FF2B5EF4-FFF2-40B4-BE49-F238E27FC236}">
                <a16:creationId xmlns:a16="http://schemas.microsoft.com/office/drawing/2014/main" id="{D4AE52B0-A85D-0E63-F441-6BEB90A741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1429" y="2379593"/>
            <a:ext cx="17145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56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832EA-E4E9-B27A-1A04-CE25954D056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DA3099D-4618-D443-03ED-28FC7BF1F858}"/>
              </a:ext>
            </a:extLst>
          </p:cNvPr>
          <p:cNvSpPr txBox="1"/>
          <p:nvPr/>
        </p:nvSpPr>
        <p:spPr>
          <a:xfrm>
            <a:off x="1119808" y="1030572"/>
            <a:ext cx="4545496" cy="587148"/>
          </a:xfrm>
          <a:prstGeom prst="rect">
            <a:avLst/>
          </a:prstGeom>
          <a:noFill/>
        </p:spPr>
        <p:txBody>
          <a:bodyPr wrap="square">
            <a:spAutoFit/>
          </a:bodyPr>
          <a:lstStyle/>
          <a:p>
            <a:pPr marR="0" lvl="0" rtl="0">
              <a:lnSpc>
                <a:spcPct val="150000"/>
              </a:lnSpc>
              <a:spcBef>
                <a:spcPts val="0"/>
              </a:spcBef>
              <a:spcAft>
                <a:spcPts val="800"/>
              </a:spcAft>
            </a:pPr>
            <a:r>
              <a:rPr lang="en-US" sz="2400" b="1" kern="100" dirty="0">
                <a:solidFill>
                  <a:srgbClr val="FF0000"/>
                </a:solidFill>
                <a:effectLst/>
                <a:latin typeface="Times New Roman" panose="02020603050405020304" pitchFamily="18" charset="0"/>
                <a:ea typeface="Calibri" panose="020F0502020204030204" pitchFamily="34" charset="0"/>
                <a:cs typeface="Arial" panose="020B0604020202020204" pitchFamily="34" charset="0"/>
              </a:rPr>
              <a:t>D) Buyer Persona: </a:t>
            </a:r>
            <a:endParaRPr lang="en-US" sz="2400" b="1"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EB0313B1-3C2B-AA38-DB4A-F86C04B7EB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019" y="2286000"/>
            <a:ext cx="10127961" cy="2385391"/>
          </a:xfrm>
          <a:prstGeom prst="rect">
            <a:avLst/>
          </a:prstGeom>
        </p:spPr>
      </p:pic>
    </p:spTree>
    <p:extLst>
      <p:ext uri="{BB962C8B-B14F-4D97-AF65-F5344CB8AC3E}">
        <p14:creationId xmlns:p14="http://schemas.microsoft.com/office/powerpoint/2010/main" val="4089566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90197-69CA-1744-F84B-4F76FF53673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D00EA81-676A-C1C3-EC7D-A2F069E78254}"/>
              </a:ext>
            </a:extLst>
          </p:cNvPr>
          <p:cNvSpPr txBox="1"/>
          <p:nvPr/>
        </p:nvSpPr>
        <p:spPr>
          <a:xfrm>
            <a:off x="1119808" y="1030572"/>
            <a:ext cx="4446105" cy="587148"/>
          </a:xfrm>
          <a:prstGeom prst="rect">
            <a:avLst/>
          </a:prstGeom>
          <a:noFill/>
        </p:spPr>
        <p:txBody>
          <a:bodyPr wrap="square">
            <a:spAutoFit/>
          </a:bodyPr>
          <a:lstStyle/>
          <a:p>
            <a:pPr marR="0" lvl="0" rtl="0">
              <a:lnSpc>
                <a:spcPct val="150000"/>
              </a:lnSpc>
              <a:spcBef>
                <a:spcPts val="0"/>
              </a:spcBef>
              <a:spcAft>
                <a:spcPts val="800"/>
              </a:spcAft>
            </a:pPr>
            <a:r>
              <a:rPr lang="en-US" sz="2400" b="1" kern="100" dirty="0">
                <a:solidFill>
                  <a:srgbClr val="FF0000"/>
                </a:solidFill>
                <a:effectLst/>
                <a:latin typeface="Times New Roman" panose="02020603050405020304" pitchFamily="18" charset="0"/>
                <a:ea typeface="Calibri" panose="020F0502020204030204" pitchFamily="34" charset="0"/>
                <a:cs typeface="Arial" panose="020B0604020202020204" pitchFamily="34" charset="0"/>
              </a:rPr>
              <a:t>F) Competitive Advantage:</a:t>
            </a:r>
            <a:endParaRPr lang="en-US" sz="2400" b="1"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3FA8C7A5-93DB-0840-1BDD-79DCF7420DE2}"/>
              </a:ext>
            </a:extLst>
          </p:cNvPr>
          <p:cNvSpPr txBox="1"/>
          <p:nvPr/>
        </p:nvSpPr>
        <p:spPr>
          <a:xfrm>
            <a:off x="1530626" y="1935609"/>
            <a:ext cx="6096000" cy="2125390"/>
          </a:xfrm>
          <a:prstGeom prst="rect">
            <a:avLst/>
          </a:prstGeom>
          <a:noFill/>
        </p:spPr>
        <p:txBody>
          <a:bodyPr wrap="square">
            <a:spAutoFit/>
          </a:bodyPr>
          <a:lstStyle/>
          <a:p>
            <a:pPr marL="457200" marR="0">
              <a:lnSpc>
                <a:spcPct val="150000"/>
              </a:lnSpc>
              <a:spcBef>
                <a:spcPts val="0"/>
              </a:spcBef>
              <a:spcAft>
                <a:spcPts val="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It is our unique selling point that we offer:</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Font typeface="Times New Roman" panose="02020603050405020304" pitchFamily="18" charset="0"/>
              <a:buChar char="-"/>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Focusing on programs to avoid emotional eating.</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Font typeface="Times New Roman" panose="02020603050405020304" pitchFamily="18" charset="0"/>
              <a:buChar char="-"/>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Focusing on personalized Teen’s nutrition programs.</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Font typeface="Times New Roman" panose="02020603050405020304" pitchFamily="18" charset="0"/>
              <a:buChar char="-"/>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Linking the nutrition programs with the fitness plans.</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800"/>
              </a:spcAft>
              <a:buFont typeface="Times New Roman" panose="02020603050405020304" pitchFamily="18" charset="0"/>
              <a:buChar char="-"/>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Focusing on programs that helps to food allergies.</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891702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group of people with text&#10;&#10;Description automatically generated">
            <a:extLst>
              <a:ext uri="{FF2B5EF4-FFF2-40B4-BE49-F238E27FC236}">
                <a16:creationId xmlns:a16="http://schemas.microsoft.com/office/drawing/2014/main" id="{87CC7F9D-8DAA-5C90-62B3-2224FE7BC164}"/>
              </a:ext>
            </a:extLst>
          </p:cNvPr>
          <p:cNvPicPr>
            <a:picLocks noGrp="1" noChangeAspect="1"/>
          </p:cNvPicPr>
          <p:nvPr>
            <p:ph idx="1"/>
          </p:nvPr>
        </p:nvPicPr>
        <p:blipFill>
          <a:blip r:embed="rId2"/>
          <a:stretch>
            <a:fillRect/>
          </a:stretch>
        </p:blipFill>
        <p:spPr>
          <a:xfrm>
            <a:off x="655158" y="1990815"/>
            <a:ext cx="3724275" cy="3190875"/>
          </a:xfrm>
        </p:spPr>
      </p:pic>
      <p:pic>
        <p:nvPicPr>
          <p:cNvPr id="9" name="Picture 8" descr="A diagram of a group of circles with text&#10;&#10;Description automatically generated">
            <a:extLst>
              <a:ext uri="{FF2B5EF4-FFF2-40B4-BE49-F238E27FC236}">
                <a16:creationId xmlns:a16="http://schemas.microsoft.com/office/drawing/2014/main" id="{E0F85FD6-BAF8-A58D-C052-8FDA02D76FDF}"/>
              </a:ext>
            </a:extLst>
          </p:cNvPr>
          <p:cNvPicPr>
            <a:picLocks noChangeAspect="1"/>
          </p:cNvPicPr>
          <p:nvPr/>
        </p:nvPicPr>
        <p:blipFill>
          <a:blip r:embed="rId3"/>
          <a:stretch>
            <a:fillRect/>
          </a:stretch>
        </p:blipFill>
        <p:spPr>
          <a:xfrm>
            <a:off x="3838575" y="528637"/>
            <a:ext cx="8353425" cy="5800725"/>
          </a:xfrm>
          <a:prstGeom prst="rect">
            <a:avLst/>
          </a:prstGeom>
        </p:spPr>
      </p:pic>
    </p:spTree>
    <p:extLst>
      <p:ext uri="{BB962C8B-B14F-4D97-AF65-F5344CB8AC3E}">
        <p14:creationId xmlns:p14="http://schemas.microsoft.com/office/powerpoint/2010/main" val="2070817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17B94E-D5E6-4905-1DCE-4E6F532FCE8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E1970AB-E80D-4159-1890-E14F1703E056}"/>
              </a:ext>
            </a:extLst>
          </p:cNvPr>
          <p:cNvSpPr txBox="1"/>
          <p:nvPr/>
        </p:nvSpPr>
        <p:spPr>
          <a:xfrm>
            <a:off x="894522" y="540930"/>
            <a:ext cx="5201478" cy="5577424"/>
          </a:xfrm>
          <a:prstGeom prst="rect">
            <a:avLst/>
          </a:prstGeom>
          <a:noFill/>
        </p:spPr>
        <p:txBody>
          <a:bodyPr wrap="square">
            <a:spAutoFit/>
          </a:bodyPr>
          <a:lstStyle/>
          <a:p>
            <a:pPr marR="0" lvl="0" rtl="0">
              <a:lnSpc>
                <a:spcPct val="150000"/>
              </a:lnSpc>
              <a:spcBef>
                <a:spcPts val="0"/>
              </a:spcBef>
              <a:spcAft>
                <a:spcPts val="0"/>
              </a:spcAft>
            </a:pPr>
            <a:r>
              <a:rPr lang="en-US" sz="2400" b="1" kern="100" dirty="0">
                <a:solidFill>
                  <a:srgbClr val="FF0000"/>
                </a:solidFill>
                <a:effectLst/>
                <a:highlight>
                  <a:srgbClr val="FFFF00"/>
                </a:highlight>
                <a:latin typeface="Times New Roman" panose="02020603050405020304" pitchFamily="18" charset="0"/>
                <a:ea typeface="Calibri" panose="020F0502020204030204" pitchFamily="34" charset="0"/>
                <a:cs typeface="Arial" panose="020B0604020202020204" pitchFamily="34" charset="0"/>
              </a:rPr>
              <a:t>4)   Tactics:</a:t>
            </a:r>
            <a:endParaRPr lang="en-US" sz="12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800"/>
              </a:spcAft>
              <a:buFont typeface="+mj-lt"/>
              <a:buAutoNum type="alphaUcParenR"/>
            </a:pPr>
            <a:r>
              <a:rPr lang="en-US" b="1" u="sng" kern="100" dirty="0">
                <a:effectLst/>
                <a:latin typeface="Times New Roman" panose="02020603050405020304" pitchFamily="18" charset="0"/>
                <a:ea typeface="Calibri" panose="020F0502020204030204" pitchFamily="34" charset="0"/>
                <a:cs typeface="Times New Roman" panose="02020603050405020304" pitchFamily="18" charset="0"/>
              </a:rPr>
              <a:t>Marketing Mix (4 Ps)</a:t>
            </a:r>
            <a:r>
              <a:rPr lang="en-US" u="sng"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u="sng"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50000"/>
              </a:lnSpc>
              <a:spcBef>
                <a:spcPts val="0"/>
              </a:spcBef>
              <a:spcAft>
                <a:spcPts val="800"/>
              </a:spcAft>
              <a:buFont typeface="+mj-lt"/>
              <a:buAutoNum type="alphaLcPeriod"/>
            </a:pPr>
            <a:r>
              <a:rPr lang="en-US" b="1" kern="100" dirty="0">
                <a:effectLst/>
                <a:latin typeface="Times New Roman" panose="02020603050405020304" pitchFamily="18" charset="0"/>
                <a:ea typeface="Calibri" panose="020F0502020204030204" pitchFamily="34" charset="0"/>
                <a:cs typeface="Times New Roman" panose="02020603050405020304" pitchFamily="18" charset="0"/>
              </a:rPr>
              <a:t>Product</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Meal plans, training programs, supplements guidance, personalized consultations</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50000"/>
              </a:lnSpc>
              <a:spcBef>
                <a:spcPts val="0"/>
              </a:spcBef>
              <a:spcAft>
                <a:spcPts val="800"/>
              </a:spcAft>
              <a:buFont typeface="+mj-lt"/>
              <a:buAutoNum type="alphaLcPeriod"/>
            </a:pPr>
            <a:r>
              <a:rPr lang="en-US" b="1" kern="100" dirty="0">
                <a:effectLst/>
                <a:latin typeface="Times New Roman" panose="02020603050405020304" pitchFamily="18" charset="0"/>
                <a:ea typeface="Calibri" panose="020F0502020204030204" pitchFamily="34" charset="0"/>
                <a:cs typeface="Times New Roman" panose="02020603050405020304" pitchFamily="18" charset="0"/>
              </a:rPr>
              <a:t>Price</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Suitable pricing for basic plans, premium plans, and specialized services like food allergy consultations.</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50000"/>
              </a:lnSpc>
              <a:spcBef>
                <a:spcPts val="0"/>
              </a:spcBef>
              <a:spcAft>
                <a:spcPts val="800"/>
              </a:spcAft>
              <a:buFont typeface="+mj-lt"/>
              <a:buAutoNum type="alphaLcPeriod"/>
            </a:pPr>
            <a:r>
              <a:rPr lang="en-US" b="1" kern="100" dirty="0">
                <a:effectLst/>
                <a:latin typeface="Times New Roman" panose="02020603050405020304" pitchFamily="18" charset="0"/>
                <a:ea typeface="Calibri" panose="020F0502020204030204" pitchFamily="34" charset="0"/>
                <a:cs typeface="Times New Roman" panose="02020603050405020304" pitchFamily="18" charset="0"/>
              </a:rPr>
              <a:t>Place</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Social media (Facebook), Instagram (Targeting People in Egypt).</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50000"/>
              </a:lnSpc>
              <a:spcBef>
                <a:spcPts val="0"/>
              </a:spcBef>
              <a:spcAft>
                <a:spcPts val="800"/>
              </a:spcAft>
              <a:buFont typeface="+mj-lt"/>
              <a:buAutoNum type="alphaLcPeriod"/>
            </a:pPr>
            <a:r>
              <a:rPr lang="en-US" b="1" kern="100" dirty="0">
                <a:effectLst/>
                <a:latin typeface="Times New Roman" panose="02020603050405020304" pitchFamily="18" charset="0"/>
                <a:ea typeface="Calibri" panose="020F0502020204030204" pitchFamily="34" charset="0"/>
                <a:cs typeface="Times New Roman" panose="02020603050405020304" pitchFamily="18" charset="0"/>
              </a:rPr>
              <a:t>Promotion</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Online campaigns, engaging posts and videos</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613DD3F8-674B-218E-C0FA-07AA3C8D6827}"/>
              </a:ext>
            </a:extLst>
          </p:cNvPr>
          <p:cNvSpPr txBox="1"/>
          <p:nvPr/>
        </p:nvSpPr>
        <p:spPr>
          <a:xfrm>
            <a:off x="7639878" y="1294236"/>
            <a:ext cx="3300822" cy="2265364"/>
          </a:xfrm>
          <a:prstGeom prst="rect">
            <a:avLst/>
          </a:prstGeom>
          <a:noFill/>
        </p:spPr>
        <p:txBody>
          <a:bodyPr wrap="square">
            <a:spAutoFit/>
          </a:bodyPr>
          <a:lstStyle/>
          <a:p>
            <a:pPr marR="0" lvl="0" rtl="0">
              <a:lnSpc>
                <a:spcPct val="150000"/>
              </a:lnSpc>
              <a:spcBef>
                <a:spcPts val="0"/>
              </a:spcBef>
              <a:spcAft>
                <a:spcPts val="800"/>
              </a:spcAft>
            </a:pPr>
            <a:r>
              <a:rPr lang="en-US" sz="1400" b="1" kern="100" dirty="0">
                <a:effectLst/>
                <a:latin typeface="Times New Roman" panose="02020603050405020304" pitchFamily="18" charset="0"/>
                <a:ea typeface="Calibri" panose="020F0502020204030204" pitchFamily="34" charset="0"/>
                <a:cs typeface="Arial" panose="020B0604020202020204" pitchFamily="34" charset="0"/>
              </a:rPr>
              <a:t>B)    </a:t>
            </a:r>
            <a:r>
              <a:rPr lang="en-US" sz="2000" b="1" u="sng" kern="100" dirty="0">
                <a:effectLst/>
                <a:latin typeface="Times New Roman" panose="02020603050405020304" pitchFamily="18" charset="0"/>
                <a:ea typeface="Calibri" panose="020F0502020204030204" pitchFamily="34" charset="0"/>
                <a:cs typeface="Arial" panose="020B0604020202020204" pitchFamily="34" charset="0"/>
              </a:rPr>
              <a:t>Channels Used:</a:t>
            </a:r>
            <a:endParaRPr lang="en-US" sz="1600" u="sng" kern="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800"/>
              </a:spcAft>
              <a:buFont typeface="+mj-lt"/>
              <a:buAutoNum type="alphaLcPeriod"/>
            </a:pPr>
            <a:r>
              <a:rPr lang="en-US" sz="2000" kern="100" dirty="0">
                <a:effectLst/>
                <a:latin typeface="Times New Roman" panose="02020603050405020304" pitchFamily="18" charset="0"/>
                <a:ea typeface="Calibri" panose="020F0502020204030204" pitchFamily="34" charset="0"/>
                <a:cs typeface="Arial" panose="020B0604020202020204" pitchFamily="34" charset="0"/>
              </a:rPr>
              <a:t>Facebook</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800"/>
              </a:spcAft>
              <a:buFont typeface="+mj-lt"/>
              <a:buAutoNum type="alphaLcPeriod"/>
            </a:pPr>
            <a:r>
              <a:rPr lang="en-US" sz="2000" kern="100" dirty="0">
                <a:effectLst/>
                <a:latin typeface="Times New Roman" panose="02020603050405020304" pitchFamily="18" charset="0"/>
                <a:ea typeface="Calibri" panose="020F0502020204030204" pitchFamily="34" charset="0"/>
                <a:cs typeface="Arial" panose="020B0604020202020204" pitchFamily="34" charset="0"/>
              </a:rPr>
              <a:t>Instagram</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800"/>
              </a:spcAft>
              <a:buFont typeface="+mj-lt"/>
              <a:buAutoNum type="alphaLcPeriod"/>
            </a:pPr>
            <a:r>
              <a:rPr lang="en-US" sz="2000" kern="100" dirty="0">
                <a:effectLst/>
                <a:latin typeface="Times New Roman" panose="02020603050405020304" pitchFamily="18" charset="0"/>
                <a:ea typeface="Calibri" panose="020F0502020204030204" pitchFamily="34" charset="0"/>
                <a:cs typeface="Arial" panose="020B0604020202020204" pitchFamily="34" charset="0"/>
              </a:rPr>
              <a:t>Tick Tock </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800"/>
              </a:spcAft>
              <a:buFont typeface="+mj-lt"/>
              <a:buAutoNum type="alphaLcPeriod"/>
            </a:pPr>
            <a:r>
              <a:rPr lang="en-US" sz="2000" kern="100" dirty="0">
                <a:effectLst/>
                <a:latin typeface="Times New Roman" panose="02020603050405020304" pitchFamily="18" charset="0"/>
                <a:ea typeface="Calibri" panose="020F0502020204030204" pitchFamily="34" charset="0"/>
                <a:cs typeface="Arial" panose="020B0604020202020204" pitchFamily="34" charset="0"/>
              </a:rPr>
              <a:t>Sponsored ads</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9709416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A9C59-9D07-9EB4-C777-5B67F694E48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E5584D9-0C89-B538-0671-DA4280A93680}"/>
              </a:ext>
            </a:extLst>
          </p:cNvPr>
          <p:cNvSpPr txBox="1"/>
          <p:nvPr/>
        </p:nvSpPr>
        <p:spPr>
          <a:xfrm>
            <a:off x="616226" y="925242"/>
            <a:ext cx="4943062" cy="3831242"/>
          </a:xfrm>
          <a:prstGeom prst="rect">
            <a:avLst/>
          </a:prstGeom>
          <a:noFill/>
        </p:spPr>
        <p:txBody>
          <a:bodyPr wrap="square">
            <a:spAutoFit/>
          </a:bodyPr>
          <a:lstStyle/>
          <a:p>
            <a:pPr marL="457200" marR="0" lvl="0" indent="-457200" rtl="0">
              <a:lnSpc>
                <a:spcPct val="150000"/>
              </a:lnSpc>
              <a:spcBef>
                <a:spcPts val="0"/>
              </a:spcBef>
              <a:spcAft>
                <a:spcPts val="0"/>
              </a:spcAft>
              <a:buAutoNum type="arabicParenR" startAt="4"/>
            </a:pPr>
            <a:r>
              <a:rPr lang="en-US" sz="2800" b="1" kern="100" dirty="0">
                <a:solidFill>
                  <a:srgbClr val="FF0000"/>
                </a:solidFill>
                <a:effectLst/>
                <a:highlight>
                  <a:srgbClr val="FFFF00"/>
                </a:highlight>
                <a:latin typeface="Times New Roman" panose="02020603050405020304" pitchFamily="18" charset="0"/>
                <a:ea typeface="Calibri" panose="020F0502020204030204" pitchFamily="34" charset="0"/>
                <a:cs typeface="Arial" panose="020B0604020202020204" pitchFamily="34" charset="0"/>
              </a:rPr>
              <a:t>Tactics:</a:t>
            </a:r>
          </a:p>
          <a:p>
            <a:pPr marR="0" lvl="0" rtl="0">
              <a:lnSpc>
                <a:spcPct val="150000"/>
              </a:lnSpc>
              <a:spcBef>
                <a:spcPts val="0"/>
              </a:spcBef>
              <a:spcAft>
                <a:spcPts val="0"/>
              </a:spcAft>
            </a:pP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p>
            <a:pPr marR="0" lvl="0" rtl="0">
              <a:lnSpc>
                <a:spcPct val="107000"/>
              </a:lnSpc>
              <a:spcBef>
                <a:spcPts val="0"/>
              </a:spcBef>
              <a:spcAft>
                <a:spcPts val="800"/>
              </a:spcAft>
            </a:pPr>
            <a:r>
              <a:rPr lang="en-US" sz="1400" b="1" kern="100" dirty="0">
                <a:effectLst/>
                <a:latin typeface="Times New Roman" panose="02020603050405020304" pitchFamily="18" charset="0"/>
                <a:ea typeface="Calibri" panose="020F0502020204030204" pitchFamily="34" charset="0"/>
                <a:cs typeface="Arial" panose="020B0604020202020204" pitchFamily="34" charset="0"/>
              </a:rPr>
              <a:t>c</a:t>
            </a:r>
            <a:r>
              <a:rPr lang="en-US" sz="2000" b="1" kern="100" dirty="0">
                <a:effectLst/>
                <a:latin typeface="Times New Roman" panose="02020603050405020304" pitchFamily="18" charset="0"/>
                <a:ea typeface="Calibri" panose="020F0502020204030204" pitchFamily="34" charset="0"/>
                <a:cs typeface="Arial" panose="020B0604020202020204" pitchFamily="34" charset="0"/>
              </a:rPr>
              <a:t>)     Frequency of Posting:</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800"/>
              </a:spcAft>
              <a:buFont typeface="+mj-lt"/>
              <a:buAutoNum type="alphaLcPeriod"/>
            </a:pPr>
            <a:r>
              <a:rPr lang="en-US" sz="2000" kern="100" dirty="0">
                <a:effectLst/>
                <a:latin typeface="Times New Roman" panose="02020603050405020304" pitchFamily="18" charset="0"/>
                <a:ea typeface="Calibri" panose="020F0502020204030204" pitchFamily="34" charset="0"/>
                <a:cs typeface="Arial" panose="020B0604020202020204" pitchFamily="34" charset="0"/>
              </a:rPr>
              <a:t>2 posts daily that are turned into a story </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800"/>
              </a:spcAft>
              <a:buFont typeface="+mj-lt"/>
              <a:buAutoNum type="alphaLcPeriod"/>
            </a:pPr>
            <a:r>
              <a:rPr lang="en-US" sz="2000" kern="100" dirty="0">
                <a:effectLst/>
                <a:latin typeface="Times New Roman" panose="02020603050405020304" pitchFamily="18" charset="0"/>
                <a:ea typeface="Calibri" panose="020F0502020204030204" pitchFamily="34" charset="0"/>
                <a:cs typeface="Arial" panose="020B0604020202020204" pitchFamily="34" charset="0"/>
              </a:rPr>
              <a:t>1-2 videos per week </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800"/>
              </a:spcAft>
              <a:buFont typeface="+mj-lt"/>
              <a:buAutoNum type="alphaLcPeriod"/>
            </a:pPr>
            <a:r>
              <a:rPr lang="en-US" sz="2000" kern="100" dirty="0">
                <a:effectLst/>
                <a:latin typeface="Times New Roman" panose="02020603050405020304" pitchFamily="18" charset="0"/>
                <a:ea typeface="Calibri" panose="020F0502020204030204" pitchFamily="34" charset="0"/>
                <a:cs typeface="Arial" panose="020B0604020202020204" pitchFamily="34" charset="0"/>
              </a:rPr>
              <a:t>1 reel every two days.</a:t>
            </a:r>
          </a:p>
          <a:p>
            <a:pPr marR="0" lvl="1">
              <a:lnSpc>
                <a:spcPct val="107000"/>
              </a:lnSpc>
              <a:spcBef>
                <a:spcPts val="0"/>
              </a:spcBef>
              <a:spcAft>
                <a:spcPts val="800"/>
              </a:spcAft>
            </a:pP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R="0" lvl="0">
              <a:lnSpc>
                <a:spcPct val="107000"/>
              </a:lnSpc>
              <a:spcBef>
                <a:spcPts val="0"/>
              </a:spcBef>
              <a:spcAft>
                <a:spcPts val="800"/>
              </a:spcAft>
            </a:pPr>
            <a:r>
              <a:rPr lang="en-US" sz="2000" b="1" kern="100" dirty="0">
                <a:effectLst/>
                <a:latin typeface="Times New Roman" panose="02020603050405020304" pitchFamily="18" charset="0"/>
                <a:ea typeface="Calibri" panose="020F0502020204030204" pitchFamily="34" charset="0"/>
                <a:cs typeface="Arial" panose="020B0604020202020204" pitchFamily="34" charset="0"/>
              </a:rPr>
              <a:t>D)        Time of Posting:</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0" marR="0" indent="685800">
              <a:lnSpc>
                <a:spcPct val="107000"/>
              </a:lnSpc>
              <a:spcBef>
                <a:spcPts val="0"/>
              </a:spcBef>
              <a:spcAft>
                <a:spcPts val="800"/>
              </a:spcAft>
            </a:pPr>
            <a:r>
              <a:rPr lang="en-US" sz="2000" kern="100" dirty="0">
                <a:effectLst/>
                <a:latin typeface="Times New Roman" panose="02020603050405020304" pitchFamily="18" charset="0"/>
                <a:ea typeface="Calibri" panose="020F0502020204030204" pitchFamily="34" charset="0"/>
                <a:cs typeface="Arial" panose="020B0604020202020204" pitchFamily="34" charset="0"/>
              </a:rPr>
              <a:t>Everyday </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extBox 3">
            <a:extLst>
              <a:ext uri="{FF2B5EF4-FFF2-40B4-BE49-F238E27FC236}">
                <a16:creationId xmlns:a16="http://schemas.microsoft.com/office/drawing/2014/main" id="{23E59730-DA84-BC23-F7CD-88BA1FD31CC2}"/>
              </a:ext>
            </a:extLst>
          </p:cNvPr>
          <p:cNvSpPr txBox="1"/>
          <p:nvPr/>
        </p:nvSpPr>
        <p:spPr>
          <a:xfrm>
            <a:off x="6712226" y="1519278"/>
            <a:ext cx="4101548" cy="3199722"/>
          </a:xfrm>
          <a:prstGeom prst="rect">
            <a:avLst/>
          </a:prstGeom>
          <a:noFill/>
        </p:spPr>
        <p:txBody>
          <a:bodyPr wrap="square">
            <a:spAutoFit/>
          </a:bodyPr>
          <a:lstStyle/>
          <a:p>
            <a:pPr marR="0" lvl="0" rtl="0">
              <a:lnSpc>
                <a:spcPct val="107000"/>
              </a:lnSpc>
              <a:spcBef>
                <a:spcPts val="0"/>
              </a:spcBef>
              <a:spcAft>
                <a:spcPts val="800"/>
              </a:spcAft>
            </a:pPr>
            <a:r>
              <a:rPr lang="en-US" sz="1400" b="1" kern="100" dirty="0">
                <a:effectLst/>
                <a:latin typeface="Times New Roman" panose="02020603050405020304" pitchFamily="18" charset="0"/>
                <a:ea typeface="Calibri" panose="020F0502020204030204" pitchFamily="34" charset="0"/>
                <a:cs typeface="Arial" panose="020B0604020202020204" pitchFamily="34" charset="0"/>
              </a:rPr>
              <a:t>E</a:t>
            </a:r>
            <a:r>
              <a:rPr lang="en-US" b="1" kern="100" dirty="0">
                <a:latin typeface="Times New Roman" panose="02020603050405020304" pitchFamily="18" charset="0"/>
                <a:ea typeface="Calibri" panose="020F0502020204030204" pitchFamily="34" charset="0"/>
                <a:cs typeface="Arial" panose="020B0604020202020204" pitchFamily="34" charset="0"/>
              </a:rPr>
              <a:t>)   </a:t>
            </a:r>
            <a:r>
              <a:rPr lang="en-US" sz="2400" b="1" kern="100" dirty="0">
                <a:latin typeface="Times New Roman" panose="02020603050405020304" pitchFamily="18" charset="0"/>
                <a:ea typeface="Calibri" panose="020F0502020204030204" pitchFamily="34" charset="0"/>
                <a:cs typeface="Arial" panose="020B0604020202020204" pitchFamily="34" charset="0"/>
              </a:rPr>
              <a:t>Types of Content Used:</a:t>
            </a:r>
          </a:p>
          <a:p>
            <a:pPr marL="742950" marR="0" lvl="1" indent="-285750">
              <a:lnSpc>
                <a:spcPct val="107000"/>
              </a:lnSpc>
              <a:spcBef>
                <a:spcPts val="0"/>
              </a:spcBef>
              <a:spcAft>
                <a:spcPts val="800"/>
              </a:spcAft>
              <a:buFont typeface="+mj-lt"/>
              <a:buAutoNum type="alphaLcPeriod"/>
            </a:pPr>
            <a:r>
              <a:rPr lang="en-US" kern="100" dirty="0">
                <a:effectLst/>
                <a:latin typeface="Times New Roman" panose="02020603050405020304" pitchFamily="18" charset="0"/>
                <a:ea typeface="Calibri" panose="020F0502020204030204" pitchFamily="34" charset="0"/>
                <a:cs typeface="Arial" panose="020B0604020202020204" pitchFamily="34" charset="0"/>
              </a:rPr>
              <a:t>posts</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800"/>
              </a:spcAft>
              <a:buFont typeface="+mj-lt"/>
              <a:buAutoNum type="alphaLcPeriod"/>
            </a:pPr>
            <a:r>
              <a:rPr lang="en-US" kern="100" dirty="0">
                <a:effectLst/>
                <a:latin typeface="Times New Roman" panose="02020603050405020304" pitchFamily="18" charset="0"/>
                <a:ea typeface="Calibri" panose="020F0502020204030204" pitchFamily="34" charset="0"/>
                <a:cs typeface="Arial" panose="020B0604020202020204" pitchFamily="34" charset="0"/>
              </a:rPr>
              <a:t>videos</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800"/>
              </a:spcAft>
              <a:buFont typeface="+mj-lt"/>
              <a:buAutoNum type="alphaLcPeriod"/>
            </a:pPr>
            <a:r>
              <a:rPr lang="en-US" kern="100" dirty="0">
                <a:effectLst/>
                <a:latin typeface="Times New Roman" panose="02020603050405020304" pitchFamily="18" charset="0"/>
                <a:ea typeface="Calibri" panose="020F0502020204030204" pitchFamily="34" charset="0"/>
                <a:cs typeface="Arial" panose="020B0604020202020204" pitchFamily="34" charset="0"/>
              </a:rPr>
              <a:t>reels</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800"/>
              </a:spcAft>
              <a:buFont typeface="+mj-lt"/>
              <a:buAutoNum type="alphaLcPeriod"/>
            </a:pPr>
            <a:r>
              <a:rPr lang="en-US" kern="100" dirty="0">
                <a:effectLst/>
                <a:latin typeface="Times New Roman" panose="02020603050405020304" pitchFamily="18" charset="0"/>
                <a:ea typeface="Calibri" panose="020F0502020204030204" pitchFamily="34" charset="0"/>
                <a:cs typeface="Arial" panose="020B0604020202020204" pitchFamily="34" charset="0"/>
              </a:rPr>
              <a:t>stories </a:t>
            </a:r>
          </a:p>
          <a:p>
            <a:pPr marR="0" lvl="1">
              <a:lnSpc>
                <a:spcPct val="107000"/>
              </a:lnSpc>
              <a:spcBef>
                <a:spcPts val="0"/>
              </a:spcBef>
              <a:spcAft>
                <a:spcPts val="800"/>
              </a:spcAft>
            </a:pP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R="0" lvl="0">
              <a:lnSpc>
                <a:spcPct val="107000"/>
              </a:lnSpc>
              <a:spcBef>
                <a:spcPts val="0"/>
              </a:spcBef>
              <a:spcAft>
                <a:spcPts val="800"/>
              </a:spcAft>
            </a:pPr>
            <a:r>
              <a:rPr lang="en-US" b="1" kern="100" dirty="0">
                <a:effectLst/>
                <a:latin typeface="Times New Roman" panose="02020603050405020304" pitchFamily="18" charset="0"/>
                <a:ea typeface="Calibri" panose="020F0502020204030204" pitchFamily="34" charset="0"/>
                <a:cs typeface="Arial" panose="020B0604020202020204" pitchFamily="34" charset="0"/>
              </a:rPr>
              <a:t>F)       Tone of Voice:</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kern="100" dirty="0">
                <a:effectLst/>
                <a:latin typeface="Times New Roman" panose="02020603050405020304" pitchFamily="18" charset="0"/>
                <a:ea typeface="Calibri" panose="020F0502020204030204" pitchFamily="34" charset="0"/>
                <a:cs typeface="Arial" panose="020B0604020202020204" pitchFamily="34" charset="0"/>
              </a:rPr>
              <a:t>Friendly and Supportive.</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902980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0B62EA7-2499-A034-60F0-E532A4AB28A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049" name="Picture 1">
            <a:extLst>
              <a:ext uri="{FF2B5EF4-FFF2-40B4-BE49-F238E27FC236}">
                <a16:creationId xmlns:a16="http://schemas.microsoft.com/office/drawing/2014/main" id="{0C1BEC62-8B24-4F72-40E8-CCD4DA03FA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317" y="1085215"/>
            <a:ext cx="7277101" cy="55959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BB0F3381-6068-63D2-E3F6-4B976A67C672}"/>
              </a:ext>
            </a:extLst>
          </p:cNvPr>
          <p:cNvSpPr>
            <a:spLocks noChangeArrowheads="1"/>
          </p:cNvSpPr>
          <p:nvPr/>
        </p:nvSpPr>
        <p:spPr bwMode="auto">
          <a:xfrm>
            <a:off x="457200" y="424191"/>
            <a:ext cx="307007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Content Calendar:</a:t>
            </a:r>
            <a:endParaRPr kumimoji="0" lang="en-US" altLang="en-US" sz="3600" b="0" i="0" u="none" strike="noStrike" cap="none" normalizeH="0" baseline="0" dirty="0">
              <a:ln>
                <a:noFill/>
              </a:ln>
              <a:solidFill>
                <a:srgbClr val="FF0000"/>
              </a:solidFill>
              <a:effectLst/>
              <a:latin typeface="Arial" panose="020B0604020202020204" pitchFamily="34" charset="0"/>
            </a:endParaRPr>
          </a:p>
        </p:txBody>
      </p:sp>
    </p:spTree>
    <p:extLst>
      <p:ext uri="{BB962C8B-B14F-4D97-AF65-F5344CB8AC3E}">
        <p14:creationId xmlns:p14="http://schemas.microsoft.com/office/powerpoint/2010/main" val="19771757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654FC1-FB07-0A9D-5042-B1E35137E6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927" y="849630"/>
            <a:ext cx="7289800" cy="5158740"/>
          </a:xfrm>
          <a:prstGeom prst="rect">
            <a:avLst/>
          </a:prstGeom>
        </p:spPr>
      </p:pic>
      <p:sp>
        <p:nvSpPr>
          <p:cNvPr id="6" name="TextBox 5">
            <a:extLst>
              <a:ext uri="{FF2B5EF4-FFF2-40B4-BE49-F238E27FC236}">
                <a16:creationId xmlns:a16="http://schemas.microsoft.com/office/drawing/2014/main" id="{6314F7F3-3459-8265-E380-332730CB7068}"/>
              </a:ext>
            </a:extLst>
          </p:cNvPr>
          <p:cNvSpPr txBox="1"/>
          <p:nvPr/>
        </p:nvSpPr>
        <p:spPr>
          <a:xfrm>
            <a:off x="8176443" y="1002777"/>
            <a:ext cx="2777067" cy="4531818"/>
          </a:xfrm>
          <a:prstGeom prst="rect">
            <a:avLst/>
          </a:prstGeom>
          <a:noFill/>
        </p:spPr>
        <p:txBody>
          <a:bodyPr wrap="square">
            <a:spAutoFit/>
          </a:bodyPr>
          <a:lstStyle/>
          <a:p>
            <a:pPr marL="0" marR="0" algn="ctr">
              <a:lnSpc>
                <a:spcPct val="150000"/>
              </a:lnSpc>
              <a:spcBef>
                <a:spcPts val="0"/>
              </a:spcBef>
              <a:spcAft>
                <a:spcPts val="800"/>
              </a:spcAft>
            </a:pPr>
            <a:r>
              <a:rPr lang="en-US" sz="2400" kern="100" dirty="0">
                <a:effectLst/>
                <a:latin typeface="Times New Roman" panose="02020603050405020304" pitchFamily="18" charset="0"/>
                <a:ea typeface="Calibri" panose="020F0502020204030204" pitchFamily="34" charset="0"/>
                <a:cs typeface="Arial" panose="020B0604020202020204" pitchFamily="34" charset="0"/>
              </a:rPr>
              <a:t>Our posting started on 28</a:t>
            </a:r>
            <a:r>
              <a:rPr lang="en-US" sz="2400" kern="100" baseline="30000" dirty="0">
                <a:effectLst/>
                <a:latin typeface="Times New Roman" panose="02020603050405020304" pitchFamily="18" charset="0"/>
                <a:ea typeface="Calibri" panose="020F0502020204030204" pitchFamily="34" charset="0"/>
                <a:cs typeface="Arial" panose="020B0604020202020204" pitchFamily="34" charset="0"/>
              </a:rPr>
              <a:t>th</a:t>
            </a:r>
            <a:r>
              <a:rPr lang="en-US" sz="2400" kern="100" dirty="0">
                <a:effectLst/>
                <a:latin typeface="Times New Roman" panose="02020603050405020304" pitchFamily="18" charset="0"/>
                <a:ea typeface="Calibri" panose="020F0502020204030204" pitchFamily="34" charset="0"/>
                <a:cs typeface="Arial" panose="020B0604020202020204" pitchFamily="34" charset="0"/>
              </a:rPr>
              <a:t> September to 17</a:t>
            </a:r>
            <a:r>
              <a:rPr lang="en-US" sz="2400" kern="100" baseline="30000" dirty="0">
                <a:effectLst/>
                <a:latin typeface="Times New Roman" panose="02020603050405020304" pitchFamily="18" charset="0"/>
                <a:ea typeface="Calibri" panose="020F0502020204030204" pitchFamily="34" charset="0"/>
                <a:cs typeface="Arial" panose="020B0604020202020204" pitchFamily="34" charset="0"/>
              </a:rPr>
              <a:t>th</a:t>
            </a:r>
            <a:r>
              <a:rPr lang="en-US" sz="2400" kern="100" dirty="0">
                <a:effectLst/>
                <a:latin typeface="Times New Roman" panose="02020603050405020304" pitchFamily="18" charset="0"/>
                <a:ea typeface="Calibri" panose="020F0502020204030204" pitchFamily="34" charset="0"/>
                <a:cs typeface="Arial" panose="020B0604020202020204" pitchFamily="34" charset="0"/>
              </a:rPr>
              <a:t> October. </a:t>
            </a:r>
          </a:p>
          <a:p>
            <a:pPr marL="0" marR="0" algn="ctr">
              <a:lnSpc>
                <a:spcPct val="150000"/>
              </a:lnSpc>
              <a:spcBef>
                <a:spcPts val="0"/>
              </a:spcBef>
              <a:spcAft>
                <a:spcPts val="800"/>
              </a:spcAft>
            </a:pPr>
            <a:endParaRPr lang="en-US" kern="1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50000"/>
              </a:lnSpc>
              <a:spcBef>
                <a:spcPts val="0"/>
              </a:spcBef>
              <a:spcAft>
                <a:spcPts val="800"/>
              </a:spcAft>
            </a:pPr>
            <a:r>
              <a:rPr lang="en-US" sz="2400" kern="100" dirty="0">
                <a:effectLst/>
                <a:latin typeface="Times New Roman" panose="02020603050405020304" pitchFamily="18" charset="0"/>
                <a:ea typeface="Calibri" panose="020F0502020204030204" pitchFamily="34" charset="0"/>
                <a:cs typeface="Arial" panose="020B0604020202020204" pitchFamily="34" charset="0"/>
              </a:rPr>
              <a:t>We created the content calendar using the Facebook planner. </a:t>
            </a:r>
            <a:endParaRPr lang="en-US"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896231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D9D05-0334-35E8-8A22-2BD406E7EAA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D5CAA7D-1B29-5C77-757B-A7BB18567032}"/>
              </a:ext>
            </a:extLst>
          </p:cNvPr>
          <p:cNvSpPr txBox="1"/>
          <p:nvPr/>
        </p:nvSpPr>
        <p:spPr>
          <a:xfrm>
            <a:off x="1119809" y="2050990"/>
            <a:ext cx="2193235" cy="752065"/>
          </a:xfrm>
          <a:prstGeom prst="rect">
            <a:avLst/>
          </a:prstGeom>
          <a:noFill/>
        </p:spPr>
        <p:txBody>
          <a:bodyPr wrap="square">
            <a:spAutoFit/>
          </a:bodyPr>
          <a:lstStyle/>
          <a:p>
            <a:pPr marR="0" lvl="0" rtl="0">
              <a:lnSpc>
                <a:spcPct val="150000"/>
              </a:lnSpc>
              <a:spcBef>
                <a:spcPts val="0"/>
              </a:spcBef>
              <a:spcAft>
                <a:spcPts val="800"/>
              </a:spcAft>
            </a:pPr>
            <a:r>
              <a:rPr lang="en-US" sz="3200" b="1" kern="100" dirty="0">
                <a:solidFill>
                  <a:srgbClr val="FF0000"/>
                </a:solidFill>
                <a:effectLst/>
                <a:latin typeface="Times New Roman" panose="02020603050405020304" pitchFamily="18" charset="0"/>
                <a:ea typeface="Calibri" panose="020F0502020204030204" pitchFamily="34" charset="0"/>
                <a:cs typeface="Arial" panose="020B0604020202020204" pitchFamily="34" charset="0"/>
              </a:rPr>
              <a:t>5) Actions: </a:t>
            </a:r>
            <a:endParaRPr lang="en-US" b="1" kern="100" dirty="0">
              <a:effectLst/>
              <a:latin typeface="Calibri" panose="020F0502020204030204" pitchFamily="34" charset="0"/>
              <a:ea typeface="Calibri" panose="020F0502020204030204" pitchFamily="34" charset="0"/>
              <a:cs typeface="Arial" panose="020B0604020202020204" pitchFamily="34" charset="0"/>
            </a:endParaRPr>
          </a:p>
        </p:txBody>
      </p:sp>
      <p:graphicFrame>
        <p:nvGraphicFramePr>
          <p:cNvPr id="2" name="Table 1">
            <a:extLst>
              <a:ext uri="{FF2B5EF4-FFF2-40B4-BE49-F238E27FC236}">
                <a16:creationId xmlns:a16="http://schemas.microsoft.com/office/drawing/2014/main" id="{2E5AFE4B-016D-A9C9-4AC1-E00FAE6D01A9}"/>
              </a:ext>
            </a:extLst>
          </p:cNvPr>
          <p:cNvGraphicFramePr>
            <a:graphicFrameLocks noGrp="1"/>
          </p:cNvGraphicFramePr>
          <p:nvPr>
            <p:extLst>
              <p:ext uri="{D42A27DB-BD31-4B8C-83A1-F6EECF244321}">
                <p14:modId xmlns:p14="http://schemas.microsoft.com/office/powerpoint/2010/main" val="2372716532"/>
              </p:ext>
            </p:extLst>
          </p:nvPr>
        </p:nvGraphicFramePr>
        <p:xfrm>
          <a:off x="3313044" y="1187727"/>
          <a:ext cx="7434470" cy="4482546"/>
        </p:xfrm>
        <a:graphic>
          <a:graphicData uri="http://schemas.openxmlformats.org/drawingml/2006/table">
            <a:tbl>
              <a:tblPr firstRow="1" firstCol="1" bandRow="1">
                <a:tableStyleId>{912C8C85-51F0-491E-9774-3900AFEF0FD7}</a:tableStyleId>
              </a:tblPr>
              <a:tblGrid>
                <a:gridCol w="2758294">
                  <a:extLst>
                    <a:ext uri="{9D8B030D-6E8A-4147-A177-3AD203B41FA5}">
                      <a16:colId xmlns:a16="http://schemas.microsoft.com/office/drawing/2014/main" val="2711953103"/>
                    </a:ext>
                  </a:extLst>
                </a:gridCol>
                <a:gridCol w="1396080">
                  <a:extLst>
                    <a:ext uri="{9D8B030D-6E8A-4147-A177-3AD203B41FA5}">
                      <a16:colId xmlns:a16="http://schemas.microsoft.com/office/drawing/2014/main" val="612944741"/>
                    </a:ext>
                  </a:extLst>
                </a:gridCol>
                <a:gridCol w="1428563">
                  <a:extLst>
                    <a:ext uri="{9D8B030D-6E8A-4147-A177-3AD203B41FA5}">
                      <a16:colId xmlns:a16="http://schemas.microsoft.com/office/drawing/2014/main" val="2607507752"/>
                    </a:ext>
                  </a:extLst>
                </a:gridCol>
                <a:gridCol w="1076088">
                  <a:extLst>
                    <a:ext uri="{9D8B030D-6E8A-4147-A177-3AD203B41FA5}">
                      <a16:colId xmlns:a16="http://schemas.microsoft.com/office/drawing/2014/main" val="3602570753"/>
                    </a:ext>
                  </a:extLst>
                </a:gridCol>
                <a:gridCol w="775445">
                  <a:extLst>
                    <a:ext uri="{9D8B030D-6E8A-4147-A177-3AD203B41FA5}">
                      <a16:colId xmlns:a16="http://schemas.microsoft.com/office/drawing/2014/main" val="1410343450"/>
                    </a:ext>
                  </a:extLst>
                </a:gridCol>
              </a:tblGrid>
              <a:tr h="281291">
                <a:tc>
                  <a:txBody>
                    <a:bodyPr/>
                    <a:lstStyle/>
                    <a:p>
                      <a:pPr marL="0" marR="0">
                        <a:lnSpc>
                          <a:spcPct val="150000"/>
                        </a:lnSpc>
                        <a:spcBef>
                          <a:spcPts val="0"/>
                        </a:spcBef>
                        <a:spcAft>
                          <a:spcPts val="0"/>
                        </a:spcAft>
                      </a:pPr>
                      <a:r>
                        <a:rPr lang="en-US" sz="1300" kern="100">
                          <a:effectLst/>
                        </a:rPr>
                        <a:t>Item</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a:txBody>
                    <a:bodyPr/>
                    <a:lstStyle/>
                    <a:p>
                      <a:pPr marL="0" marR="0">
                        <a:lnSpc>
                          <a:spcPct val="150000"/>
                        </a:lnSpc>
                        <a:spcBef>
                          <a:spcPts val="0"/>
                        </a:spcBef>
                        <a:spcAft>
                          <a:spcPts val="0"/>
                        </a:spcAft>
                      </a:pPr>
                      <a:r>
                        <a:rPr lang="en-US" sz="1300" kern="100">
                          <a:effectLst/>
                        </a:rPr>
                        <a:t>Who</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a:txBody>
                    <a:bodyPr/>
                    <a:lstStyle/>
                    <a:p>
                      <a:pPr marL="0" marR="0">
                        <a:lnSpc>
                          <a:spcPct val="150000"/>
                        </a:lnSpc>
                        <a:spcBef>
                          <a:spcPts val="0"/>
                        </a:spcBef>
                        <a:spcAft>
                          <a:spcPts val="0"/>
                        </a:spcAft>
                      </a:pPr>
                      <a:r>
                        <a:rPr lang="en-US" sz="1300" kern="100">
                          <a:effectLst/>
                        </a:rPr>
                        <a:t>When</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a:txBody>
                    <a:bodyPr/>
                    <a:lstStyle/>
                    <a:p>
                      <a:pPr marL="0" marR="0">
                        <a:lnSpc>
                          <a:spcPct val="150000"/>
                        </a:lnSpc>
                        <a:spcBef>
                          <a:spcPts val="0"/>
                        </a:spcBef>
                        <a:spcAft>
                          <a:spcPts val="0"/>
                        </a:spcAft>
                      </a:pPr>
                      <a:r>
                        <a:rPr lang="en-US" sz="1300" kern="100">
                          <a:effectLst/>
                        </a:rPr>
                        <a:t>How </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a:txBody>
                    <a:bodyPr/>
                    <a:lstStyle/>
                    <a:p>
                      <a:pPr marL="0" marR="0">
                        <a:lnSpc>
                          <a:spcPct val="150000"/>
                        </a:lnSpc>
                        <a:spcBef>
                          <a:spcPts val="0"/>
                        </a:spcBef>
                        <a:spcAft>
                          <a:spcPts val="0"/>
                        </a:spcAft>
                      </a:pPr>
                      <a:r>
                        <a:rPr lang="en-US" sz="1300" kern="100">
                          <a:effectLst/>
                        </a:rPr>
                        <a:t>Cost </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extLst>
                  <a:ext uri="{0D108BD9-81ED-4DB2-BD59-A6C34878D82A}">
                    <a16:rowId xmlns:a16="http://schemas.microsoft.com/office/drawing/2014/main" val="2195528087"/>
                  </a:ext>
                </a:extLst>
              </a:tr>
              <a:tr h="285865">
                <a:tc>
                  <a:txBody>
                    <a:bodyPr/>
                    <a:lstStyle/>
                    <a:p>
                      <a:pPr marL="0" marR="0" algn="ctr">
                        <a:lnSpc>
                          <a:spcPct val="150000"/>
                        </a:lnSpc>
                        <a:spcBef>
                          <a:spcPts val="0"/>
                        </a:spcBef>
                        <a:spcAft>
                          <a:spcPts val="0"/>
                        </a:spcAft>
                      </a:pPr>
                      <a:r>
                        <a:rPr lang="en-US" sz="1100" kern="100">
                          <a:effectLst/>
                        </a:rPr>
                        <a:t>Product Analysis</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a:txBody>
                    <a:bodyPr/>
                    <a:lstStyle/>
                    <a:p>
                      <a:pPr marL="0" marR="0" algn="ctr">
                        <a:lnSpc>
                          <a:spcPct val="150000"/>
                        </a:lnSpc>
                        <a:spcBef>
                          <a:spcPts val="0"/>
                        </a:spcBef>
                        <a:spcAft>
                          <a:spcPts val="0"/>
                        </a:spcAft>
                      </a:pPr>
                      <a:r>
                        <a:rPr lang="en-US" sz="1100" kern="100">
                          <a:effectLst/>
                        </a:rPr>
                        <a:t>Reem</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rowSpan="14">
                  <a:txBody>
                    <a:bodyPr/>
                    <a:lstStyle/>
                    <a:p>
                      <a:pPr marL="0" marR="0" algn="ctr">
                        <a:lnSpc>
                          <a:spcPct val="150000"/>
                        </a:lnSpc>
                        <a:spcBef>
                          <a:spcPts val="0"/>
                        </a:spcBef>
                        <a:spcAft>
                          <a:spcPts val="0"/>
                        </a:spcAft>
                      </a:pPr>
                      <a:r>
                        <a:rPr lang="en-US" sz="1100" kern="100">
                          <a:effectLst/>
                        </a:rPr>
                        <a:t>Before starting the campaign</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rowSpan="14">
                  <a:txBody>
                    <a:bodyPr/>
                    <a:lstStyle/>
                    <a:p>
                      <a:pPr marL="0" marR="0" algn="ctr">
                        <a:lnSpc>
                          <a:spcPct val="150000"/>
                        </a:lnSpc>
                        <a:spcBef>
                          <a:spcPts val="0"/>
                        </a:spcBef>
                        <a:spcAft>
                          <a:spcPts val="0"/>
                        </a:spcAft>
                      </a:pPr>
                      <a:r>
                        <a:rPr lang="en-US" sz="1100" kern="100">
                          <a:effectLst/>
                        </a:rPr>
                        <a:t>By analyzing the market, the customer needs, the competitors</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a:txBody>
                    <a:bodyPr/>
                    <a:lstStyle/>
                    <a:p>
                      <a:pPr marL="0" marR="0" algn="ctr">
                        <a:lnSpc>
                          <a:spcPct val="150000"/>
                        </a:lnSpc>
                        <a:spcBef>
                          <a:spcPts val="0"/>
                        </a:spcBef>
                        <a:spcAft>
                          <a:spcPts val="0"/>
                        </a:spcAft>
                      </a:pPr>
                      <a:r>
                        <a:rPr lang="en-US" sz="1100" kern="100">
                          <a:effectLst/>
                        </a:rPr>
                        <a:t> </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extLst>
                  <a:ext uri="{0D108BD9-81ED-4DB2-BD59-A6C34878D82A}">
                    <a16:rowId xmlns:a16="http://schemas.microsoft.com/office/drawing/2014/main" val="2058220340"/>
                  </a:ext>
                </a:extLst>
              </a:tr>
              <a:tr h="281291">
                <a:tc>
                  <a:txBody>
                    <a:bodyPr/>
                    <a:lstStyle/>
                    <a:p>
                      <a:pPr marL="0" marR="0" algn="ctr">
                        <a:lnSpc>
                          <a:spcPct val="150000"/>
                        </a:lnSpc>
                        <a:spcBef>
                          <a:spcPts val="0"/>
                        </a:spcBef>
                        <a:spcAft>
                          <a:spcPts val="0"/>
                        </a:spcAft>
                      </a:pPr>
                      <a:r>
                        <a:rPr lang="en-US" sz="1100" kern="100">
                          <a:effectLst/>
                        </a:rPr>
                        <a:t>Man power Analysis</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a:txBody>
                    <a:bodyPr/>
                    <a:lstStyle/>
                    <a:p>
                      <a:pPr marL="0" marR="0" algn="ctr">
                        <a:lnSpc>
                          <a:spcPct val="150000"/>
                        </a:lnSpc>
                        <a:spcBef>
                          <a:spcPts val="0"/>
                        </a:spcBef>
                        <a:spcAft>
                          <a:spcPts val="0"/>
                        </a:spcAft>
                      </a:pPr>
                      <a:r>
                        <a:rPr lang="en-US" sz="1100" kern="100">
                          <a:effectLst/>
                        </a:rPr>
                        <a:t>Reem</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vMerge="1">
                  <a:txBody>
                    <a:bodyPr/>
                    <a:lstStyle/>
                    <a:p>
                      <a:endParaRPr lang="en-US"/>
                    </a:p>
                  </a:txBody>
                  <a:tcPr/>
                </a:tc>
                <a:tc vMerge="1">
                  <a:txBody>
                    <a:bodyPr/>
                    <a:lstStyle/>
                    <a:p>
                      <a:endParaRPr lang="en-US"/>
                    </a:p>
                  </a:txBody>
                  <a:tcPr/>
                </a:tc>
                <a:tc>
                  <a:txBody>
                    <a:bodyPr/>
                    <a:lstStyle/>
                    <a:p>
                      <a:pPr marL="0" marR="0" algn="ctr">
                        <a:lnSpc>
                          <a:spcPct val="150000"/>
                        </a:lnSpc>
                        <a:spcBef>
                          <a:spcPts val="0"/>
                        </a:spcBef>
                        <a:spcAft>
                          <a:spcPts val="0"/>
                        </a:spcAft>
                      </a:pPr>
                      <a:r>
                        <a:rPr lang="en-US" sz="1100" kern="100">
                          <a:effectLst/>
                        </a:rPr>
                        <a:t> </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extLst>
                  <a:ext uri="{0D108BD9-81ED-4DB2-BD59-A6C34878D82A}">
                    <a16:rowId xmlns:a16="http://schemas.microsoft.com/office/drawing/2014/main" val="2863859367"/>
                  </a:ext>
                </a:extLst>
              </a:tr>
              <a:tr h="285865">
                <a:tc>
                  <a:txBody>
                    <a:bodyPr/>
                    <a:lstStyle/>
                    <a:p>
                      <a:pPr marL="0" marR="0" algn="ctr">
                        <a:lnSpc>
                          <a:spcPct val="150000"/>
                        </a:lnSpc>
                        <a:spcBef>
                          <a:spcPts val="0"/>
                        </a:spcBef>
                        <a:spcAft>
                          <a:spcPts val="0"/>
                        </a:spcAft>
                      </a:pPr>
                      <a:r>
                        <a:rPr lang="en-US" sz="1100" kern="100">
                          <a:effectLst/>
                        </a:rPr>
                        <a:t>Resources Analysis</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a:txBody>
                    <a:bodyPr/>
                    <a:lstStyle/>
                    <a:p>
                      <a:pPr marL="0" marR="0" algn="ctr">
                        <a:lnSpc>
                          <a:spcPct val="150000"/>
                        </a:lnSpc>
                        <a:spcBef>
                          <a:spcPts val="0"/>
                        </a:spcBef>
                        <a:spcAft>
                          <a:spcPts val="0"/>
                        </a:spcAft>
                      </a:pPr>
                      <a:r>
                        <a:rPr lang="en-US" sz="1100" kern="100">
                          <a:effectLst/>
                        </a:rPr>
                        <a:t>Samah</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vMerge="1">
                  <a:txBody>
                    <a:bodyPr/>
                    <a:lstStyle/>
                    <a:p>
                      <a:endParaRPr lang="en-US"/>
                    </a:p>
                  </a:txBody>
                  <a:tcPr/>
                </a:tc>
                <a:tc vMerge="1">
                  <a:txBody>
                    <a:bodyPr/>
                    <a:lstStyle/>
                    <a:p>
                      <a:endParaRPr lang="en-US"/>
                    </a:p>
                  </a:txBody>
                  <a:tcPr/>
                </a:tc>
                <a:tc>
                  <a:txBody>
                    <a:bodyPr/>
                    <a:lstStyle/>
                    <a:p>
                      <a:pPr marL="0" marR="0" algn="ctr">
                        <a:lnSpc>
                          <a:spcPct val="150000"/>
                        </a:lnSpc>
                        <a:spcBef>
                          <a:spcPts val="0"/>
                        </a:spcBef>
                        <a:spcAft>
                          <a:spcPts val="0"/>
                        </a:spcAft>
                      </a:pPr>
                      <a:r>
                        <a:rPr lang="en-US" sz="1100" kern="100">
                          <a:effectLst/>
                        </a:rPr>
                        <a:t> </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extLst>
                  <a:ext uri="{0D108BD9-81ED-4DB2-BD59-A6C34878D82A}">
                    <a16:rowId xmlns:a16="http://schemas.microsoft.com/office/drawing/2014/main" val="1252117716"/>
                  </a:ext>
                </a:extLst>
              </a:tr>
              <a:tr h="281291">
                <a:tc>
                  <a:txBody>
                    <a:bodyPr/>
                    <a:lstStyle/>
                    <a:p>
                      <a:pPr marL="0" marR="0" algn="ctr">
                        <a:lnSpc>
                          <a:spcPct val="150000"/>
                        </a:lnSpc>
                        <a:spcBef>
                          <a:spcPts val="0"/>
                        </a:spcBef>
                        <a:spcAft>
                          <a:spcPts val="0"/>
                        </a:spcAft>
                      </a:pPr>
                      <a:r>
                        <a:rPr lang="en-US" sz="1100" kern="100">
                          <a:effectLst/>
                        </a:rPr>
                        <a:t>PEST Analysis</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a:txBody>
                    <a:bodyPr/>
                    <a:lstStyle/>
                    <a:p>
                      <a:pPr marL="0" marR="0" algn="ctr">
                        <a:lnSpc>
                          <a:spcPct val="150000"/>
                        </a:lnSpc>
                        <a:spcBef>
                          <a:spcPts val="0"/>
                        </a:spcBef>
                        <a:spcAft>
                          <a:spcPts val="0"/>
                        </a:spcAft>
                      </a:pPr>
                      <a:r>
                        <a:rPr lang="en-US" sz="1100" kern="100">
                          <a:effectLst/>
                        </a:rPr>
                        <a:t>Samah</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vMerge="1">
                  <a:txBody>
                    <a:bodyPr/>
                    <a:lstStyle/>
                    <a:p>
                      <a:endParaRPr lang="en-US"/>
                    </a:p>
                  </a:txBody>
                  <a:tcPr/>
                </a:tc>
                <a:tc vMerge="1">
                  <a:txBody>
                    <a:bodyPr/>
                    <a:lstStyle/>
                    <a:p>
                      <a:endParaRPr lang="en-US"/>
                    </a:p>
                  </a:txBody>
                  <a:tcPr/>
                </a:tc>
                <a:tc>
                  <a:txBody>
                    <a:bodyPr/>
                    <a:lstStyle/>
                    <a:p>
                      <a:pPr marL="0" marR="0" algn="ctr">
                        <a:lnSpc>
                          <a:spcPct val="150000"/>
                        </a:lnSpc>
                        <a:spcBef>
                          <a:spcPts val="0"/>
                        </a:spcBef>
                        <a:spcAft>
                          <a:spcPts val="0"/>
                        </a:spcAft>
                      </a:pPr>
                      <a:r>
                        <a:rPr lang="en-US" sz="1100" kern="100">
                          <a:effectLst/>
                        </a:rPr>
                        <a:t> </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extLst>
                  <a:ext uri="{0D108BD9-81ED-4DB2-BD59-A6C34878D82A}">
                    <a16:rowId xmlns:a16="http://schemas.microsoft.com/office/drawing/2014/main" val="2711308627"/>
                  </a:ext>
                </a:extLst>
              </a:tr>
              <a:tr h="285865">
                <a:tc>
                  <a:txBody>
                    <a:bodyPr/>
                    <a:lstStyle/>
                    <a:p>
                      <a:pPr marL="0" marR="0" algn="ctr">
                        <a:lnSpc>
                          <a:spcPct val="150000"/>
                        </a:lnSpc>
                        <a:spcBef>
                          <a:spcPts val="0"/>
                        </a:spcBef>
                        <a:spcAft>
                          <a:spcPts val="0"/>
                        </a:spcAft>
                      </a:pPr>
                      <a:r>
                        <a:rPr lang="en-US" sz="1100" kern="100">
                          <a:effectLst/>
                        </a:rPr>
                        <a:t>Competitor Analysis</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a:txBody>
                    <a:bodyPr/>
                    <a:lstStyle/>
                    <a:p>
                      <a:pPr marL="0" marR="0" algn="ctr">
                        <a:lnSpc>
                          <a:spcPct val="150000"/>
                        </a:lnSpc>
                        <a:spcBef>
                          <a:spcPts val="0"/>
                        </a:spcBef>
                        <a:spcAft>
                          <a:spcPts val="0"/>
                        </a:spcAft>
                      </a:pPr>
                      <a:r>
                        <a:rPr lang="en-US" sz="1100" kern="100">
                          <a:effectLst/>
                        </a:rPr>
                        <a:t>Shimaa</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vMerge="1">
                  <a:txBody>
                    <a:bodyPr/>
                    <a:lstStyle/>
                    <a:p>
                      <a:endParaRPr lang="en-US"/>
                    </a:p>
                  </a:txBody>
                  <a:tcPr/>
                </a:tc>
                <a:tc vMerge="1">
                  <a:txBody>
                    <a:bodyPr/>
                    <a:lstStyle/>
                    <a:p>
                      <a:endParaRPr lang="en-US"/>
                    </a:p>
                  </a:txBody>
                  <a:tcPr/>
                </a:tc>
                <a:tc>
                  <a:txBody>
                    <a:bodyPr/>
                    <a:lstStyle/>
                    <a:p>
                      <a:pPr marL="0" marR="0" algn="ctr">
                        <a:lnSpc>
                          <a:spcPct val="150000"/>
                        </a:lnSpc>
                        <a:spcBef>
                          <a:spcPts val="0"/>
                        </a:spcBef>
                        <a:spcAft>
                          <a:spcPts val="0"/>
                        </a:spcAft>
                      </a:pPr>
                      <a:r>
                        <a:rPr lang="en-US" sz="1100" kern="100">
                          <a:effectLst/>
                        </a:rPr>
                        <a:t> </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extLst>
                  <a:ext uri="{0D108BD9-81ED-4DB2-BD59-A6C34878D82A}">
                    <a16:rowId xmlns:a16="http://schemas.microsoft.com/office/drawing/2014/main" val="2182257595"/>
                  </a:ext>
                </a:extLst>
              </a:tr>
              <a:tr h="281291">
                <a:tc>
                  <a:txBody>
                    <a:bodyPr/>
                    <a:lstStyle/>
                    <a:p>
                      <a:pPr marL="0" marR="0" algn="ctr">
                        <a:lnSpc>
                          <a:spcPct val="150000"/>
                        </a:lnSpc>
                        <a:spcBef>
                          <a:spcPts val="0"/>
                        </a:spcBef>
                        <a:spcAft>
                          <a:spcPts val="0"/>
                        </a:spcAft>
                      </a:pPr>
                      <a:r>
                        <a:rPr lang="en-US" sz="1100" kern="100">
                          <a:effectLst/>
                        </a:rPr>
                        <a:t>Swot Analysis</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a:txBody>
                    <a:bodyPr/>
                    <a:lstStyle/>
                    <a:p>
                      <a:pPr marL="0" marR="0" algn="ctr">
                        <a:lnSpc>
                          <a:spcPct val="150000"/>
                        </a:lnSpc>
                        <a:spcBef>
                          <a:spcPts val="0"/>
                        </a:spcBef>
                        <a:spcAft>
                          <a:spcPts val="0"/>
                        </a:spcAft>
                      </a:pPr>
                      <a:r>
                        <a:rPr lang="en-US" sz="1100" kern="100">
                          <a:effectLst/>
                        </a:rPr>
                        <a:t>Eyad</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vMerge="1">
                  <a:txBody>
                    <a:bodyPr/>
                    <a:lstStyle/>
                    <a:p>
                      <a:endParaRPr lang="en-US"/>
                    </a:p>
                  </a:txBody>
                  <a:tcPr/>
                </a:tc>
                <a:tc vMerge="1">
                  <a:txBody>
                    <a:bodyPr/>
                    <a:lstStyle/>
                    <a:p>
                      <a:endParaRPr lang="en-US"/>
                    </a:p>
                  </a:txBody>
                  <a:tcPr/>
                </a:tc>
                <a:tc>
                  <a:txBody>
                    <a:bodyPr/>
                    <a:lstStyle/>
                    <a:p>
                      <a:pPr marL="0" marR="0" algn="ctr">
                        <a:lnSpc>
                          <a:spcPct val="150000"/>
                        </a:lnSpc>
                        <a:spcBef>
                          <a:spcPts val="0"/>
                        </a:spcBef>
                        <a:spcAft>
                          <a:spcPts val="0"/>
                        </a:spcAft>
                      </a:pPr>
                      <a:r>
                        <a:rPr lang="en-US" sz="1100" kern="100">
                          <a:effectLst/>
                        </a:rPr>
                        <a:t> </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extLst>
                  <a:ext uri="{0D108BD9-81ED-4DB2-BD59-A6C34878D82A}">
                    <a16:rowId xmlns:a16="http://schemas.microsoft.com/office/drawing/2014/main" val="2282535732"/>
                  </a:ext>
                </a:extLst>
              </a:tr>
              <a:tr h="285865">
                <a:tc>
                  <a:txBody>
                    <a:bodyPr/>
                    <a:lstStyle/>
                    <a:p>
                      <a:pPr marL="0" marR="0" algn="ctr">
                        <a:lnSpc>
                          <a:spcPct val="150000"/>
                        </a:lnSpc>
                        <a:spcBef>
                          <a:spcPts val="0"/>
                        </a:spcBef>
                        <a:spcAft>
                          <a:spcPts val="0"/>
                        </a:spcAft>
                      </a:pPr>
                      <a:r>
                        <a:rPr lang="en-US" sz="1100" kern="100">
                          <a:effectLst/>
                        </a:rPr>
                        <a:t>5 Cs</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a:txBody>
                    <a:bodyPr/>
                    <a:lstStyle/>
                    <a:p>
                      <a:pPr marL="0" marR="0" algn="ctr">
                        <a:lnSpc>
                          <a:spcPct val="150000"/>
                        </a:lnSpc>
                        <a:spcBef>
                          <a:spcPts val="0"/>
                        </a:spcBef>
                        <a:spcAft>
                          <a:spcPts val="0"/>
                        </a:spcAft>
                      </a:pPr>
                      <a:r>
                        <a:rPr lang="en-US" sz="1100" kern="100">
                          <a:effectLst/>
                        </a:rPr>
                        <a:t>Omar</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vMerge="1">
                  <a:txBody>
                    <a:bodyPr/>
                    <a:lstStyle/>
                    <a:p>
                      <a:endParaRPr lang="en-US"/>
                    </a:p>
                  </a:txBody>
                  <a:tcPr/>
                </a:tc>
                <a:tc vMerge="1">
                  <a:txBody>
                    <a:bodyPr/>
                    <a:lstStyle/>
                    <a:p>
                      <a:endParaRPr lang="en-US"/>
                    </a:p>
                  </a:txBody>
                  <a:tcPr/>
                </a:tc>
                <a:tc>
                  <a:txBody>
                    <a:bodyPr/>
                    <a:lstStyle/>
                    <a:p>
                      <a:pPr marL="0" marR="0" algn="ctr">
                        <a:lnSpc>
                          <a:spcPct val="150000"/>
                        </a:lnSpc>
                        <a:spcBef>
                          <a:spcPts val="0"/>
                        </a:spcBef>
                        <a:spcAft>
                          <a:spcPts val="0"/>
                        </a:spcAft>
                      </a:pPr>
                      <a:r>
                        <a:rPr lang="en-US" sz="1100" kern="100">
                          <a:effectLst/>
                        </a:rPr>
                        <a:t> </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extLst>
                  <a:ext uri="{0D108BD9-81ED-4DB2-BD59-A6C34878D82A}">
                    <a16:rowId xmlns:a16="http://schemas.microsoft.com/office/drawing/2014/main" val="428496983"/>
                  </a:ext>
                </a:extLst>
              </a:tr>
              <a:tr h="285865">
                <a:tc>
                  <a:txBody>
                    <a:bodyPr/>
                    <a:lstStyle/>
                    <a:p>
                      <a:pPr marL="0" marR="0" algn="ctr">
                        <a:lnSpc>
                          <a:spcPct val="150000"/>
                        </a:lnSpc>
                        <a:spcBef>
                          <a:spcPts val="0"/>
                        </a:spcBef>
                        <a:spcAft>
                          <a:spcPts val="0"/>
                        </a:spcAft>
                      </a:pPr>
                      <a:r>
                        <a:rPr lang="en-US" sz="1100" kern="100">
                          <a:effectLst/>
                        </a:rPr>
                        <a:t>Segmentation</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a:txBody>
                    <a:bodyPr/>
                    <a:lstStyle/>
                    <a:p>
                      <a:pPr marL="0" marR="0" algn="ctr">
                        <a:lnSpc>
                          <a:spcPct val="150000"/>
                        </a:lnSpc>
                        <a:spcBef>
                          <a:spcPts val="0"/>
                        </a:spcBef>
                        <a:spcAft>
                          <a:spcPts val="0"/>
                        </a:spcAft>
                      </a:pPr>
                      <a:r>
                        <a:rPr lang="en-US" sz="1100" kern="100">
                          <a:effectLst/>
                        </a:rPr>
                        <a:t>Reem</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vMerge="1">
                  <a:txBody>
                    <a:bodyPr/>
                    <a:lstStyle/>
                    <a:p>
                      <a:endParaRPr lang="en-US"/>
                    </a:p>
                  </a:txBody>
                  <a:tcPr/>
                </a:tc>
                <a:tc vMerge="1">
                  <a:txBody>
                    <a:bodyPr/>
                    <a:lstStyle/>
                    <a:p>
                      <a:endParaRPr lang="en-US"/>
                    </a:p>
                  </a:txBody>
                  <a:tcPr/>
                </a:tc>
                <a:tc>
                  <a:txBody>
                    <a:bodyPr/>
                    <a:lstStyle/>
                    <a:p>
                      <a:pPr marL="0" marR="0" algn="ctr">
                        <a:lnSpc>
                          <a:spcPct val="150000"/>
                        </a:lnSpc>
                        <a:spcBef>
                          <a:spcPts val="0"/>
                        </a:spcBef>
                        <a:spcAft>
                          <a:spcPts val="0"/>
                        </a:spcAft>
                      </a:pPr>
                      <a:r>
                        <a:rPr lang="en-US" sz="1100" kern="100">
                          <a:effectLst/>
                        </a:rPr>
                        <a:t> </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extLst>
                  <a:ext uri="{0D108BD9-81ED-4DB2-BD59-A6C34878D82A}">
                    <a16:rowId xmlns:a16="http://schemas.microsoft.com/office/drawing/2014/main" val="3929523066"/>
                  </a:ext>
                </a:extLst>
              </a:tr>
              <a:tr h="285865">
                <a:tc>
                  <a:txBody>
                    <a:bodyPr/>
                    <a:lstStyle/>
                    <a:p>
                      <a:pPr marL="0" marR="0" algn="ctr">
                        <a:lnSpc>
                          <a:spcPct val="150000"/>
                        </a:lnSpc>
                        <a:spcBef>
                          <a:spcPts val="0"/>
                        </a:spcBef>
                        <a:spcAft>
                          <a:spcPts val="0"/>
                        </a:spcAft>
                      </a:pPr>
                      <a:r>
                        <a:rPr lang="en-US" sz="1100" kern="100">
                          <a:effectLst/>
                        </a:rPr>
                        <a:t>Targeting</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a:txBody>
                    <a:bodyPr/>
                    <a:lstStyle/>
                    <a:p>
                      <a:pPr marL="0" marR="0" algn="ctr">
                        <a:lnSpc>
                          <a:spcPct val="150000"/>
                        </a:lnSpc>
                        <a:spcBef>
                          <a:spcPts val="0"/>
                        </a:spcBef>
                        <a:spcAft>
                          <a:spcPts val="0"/>
                        </a:spcAft>
                      </a:pPr>
                      <a:r>
                        <a:rPr lang="en-US" sz="1100" kern="100">
                          <a:effectLst/>
                        </a:rPr>
                        <a:t>Samah</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vMerge="1">
                  <a:txBody>
                    <a:bodyPr/>
                    <a:lstStyle/>
                    <a:p>
                      <a:endParaRPr lang="en-US"/>
                    </a:p>
                  </a:txBody>
                  <a:tcPr/>
                </a:tc>
                <a:tc vMerge="1">
                  <a:txBody>
                    <a:bodyPr/>
                    <a:lstStyle/>
                    <a:p>
                      <a:endParaRPr lang="en-US"/>
                    </a:p>
                  </a:txBody>
                  <a:tcPr/>
                </a:tc>
                <a:tc>
                  <a:txBody>
                    <a:bodyPr/>
                    <a:lstStyle/>
                    <a:p>
                      <a:pPr marL="0" marR="0" algn="ctr">
                        <a:lnSpc>
                          <a:spcPct val="150000"/>
                        </a:lnSpc>
                        <a:spcBef>
                          <a:spcPts val="0"/>
                        </a:spcBef>
                        <a:spcAft>
                          <a:spcPts val="0"/>
                        </a:spcAft>
                      </a:pPr>
                      <a:r>
                        <a:rPr lang="en-US" sz="1100" kern="100">
                          <a:effectLst/>
                        </a:rPr>
                        <a:t> </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extLst>
                  <a:ext uri="{0D108BD9-81ED-4DB2-BD59-A6C34878D82A}">
                    <a16:rowId xmlns:a16="http://schemas.microsoft.com/office/drawing/2014/main" val="3829151060"/>
                  </a:ext>
                </a:extLst>
              </a:tr>
              <a:tr h="285865">
                <a:tc>
                  <a:txBody>
                    <a:bodyPr/>
                    <a:lstStyle/>
                    <a:p>
                      <a:pPr marL="0" marR="0" algn="ctr">
                        <a:lnSpc>
                          <a:spcPct val="150000"/>
                        </a:lnSpc>
                        <a:spcBef>
                          <a:spcPts val="0"/>
                        </a:spcBef>
                        <a:spcAft>
                          <a:spcPts val="0"/>
                        </a:spcAft>
                      </a:pPr>
                      <a:r>
                        <a:rPr lang="en-US" sz="1100" kern="100">
                          <a:effectLst/>
                        </a:rPr>
                        <a:t>Positioning</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a:txBody>
                    <a:bodyPr/>
                    <a:lstStyle/>
                    <a:p>
                      <a:pPr marL="0" marR="0" algn="ctr">
                        <a:lnSpc>
                          <a:spcPct val="150000"/>
                        </a:lnSpc>
                        <a:spcBef>
                          <a:spcPts val="0"/>
                        </a:spcBef>
                        <a:spcAft>
                          <a:spcPts val="0"/>
                        </a:spcAft>
                      </a:pPr>
                      <a:r>
                        <a:rPr lang="en-US" sz="1100" kern="100">
                          <a:effectLst/>
                        </a:rPr>
                        <a:t>Samah</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vMerge="1">
                  <a:txBody>
                    <a:bodyPr/>
                    <a:lstStyle/>
                    <a:p>
                      <a:endParaRPr lang="en-US"/>
                    </a:p>
                  </a:txBody>
                  <a:tcPr/>
                </a:tc>
                <a:tc vMerge="1">
                  <a:txBody>
                    <a:bodyPr/>
                    <a:lstStyle/>
                    <a:p>
                      <a:endParaRPr lang="en-US"/>
                    </a:p>
                  </a:txBody>
                  <a:tcPr/>
                </a:tc>
                <a:tc>
                  <a:txBody>
                    <a:bodyPr/>
                    <a:lstStyle/>
                    <a:p>
                      <a:pPr marL="0" marR="0" algn="ctr">
                        <a:lnSpc>
                          <a:spcPct val="150000"/>
                        </a:lnSpc>
                        <a:spcBef>
                          <a:spcPts val="0"/>
                        </a:spcBef>
                        <a:spcAft>
                          <a:spcPts val="0"/>
                        </a:spcAft>
                      </a:pPr>
                      <a:r>
                        <a:rPr lang="en-US" sz="1100" kern="100">
                          <a:effectLst/>
                        </a:rPr>
                        <a:t> </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extLst>
                  <a:ext uri="{0D108BD9-81ED-4DB2-BD59-A6C34878D82A}">
                    <a16:rowId xmlns:a16="http://schemas.microsoft.com/office/drawing/2014/main" val="1707589354"/>
                  </a:ext>
                </a:extLst>
              </a:tr>
              <a:tr h="285865">
                <a:tc>
                  <a:txBody>
                    <a:bodyPr/>
                    <a:lstStyle/>
                    <a:p>
                      <a:pPr marL="0" marR="0" algn="ctr">
                        <a:lnSpc>
                          <a:spcPct val="150000"/>
                        </a:lnSpc>
                        <a:spcBef>
                          <a:spcPts val="0"/>
                        </a:spcBef>
                        <a:spcAft>
                          <a:spcPts val="0"/>
                        </a:spcAft>
                      </a:pPr>
                      <a:r>
                        <a:rPr lang="en-US" sz="1100" kern="100">
                          <a:effectLst/>
                        </a:rPr>
                        <a:t>Buyer persona</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a:txBody>
                    <a:bodyPr/>
                    <a:lstStyle/>
                    <a:p>
                      <a:pPr marL="0" marR="0" algn="ctr">
                        <a:lnSpc>
                          <a:spcPct val="150000"/>
                        </a:lnSpc>
                        <a:spcBef>
                          <a:spcPts val="0"/>
                        </a:spcBef>
                        <a:spcAft>
                          <a:spcPts val="0"/>
                        </a:spcAft>
                      </a:pPr>
                      <a:r>
                        <a:rPr lang="en-US" sz="1100" kern="100">
                          <a:effectLst/>
                        </a:rPr>
                        <a:t>Reem</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vMerge="1">
                  <a:txBody>
                    <a:bodyPr/>
                    <a:lstStyle/>
                    <a:p>
                      <a:endParaRPr lang="en-US"/>
                    </a:p>
                  </a:txBody>
                  <a:tcPr/>
                </a:tc>
                <a:tc vMerge="1">
                  <a:txBody>
                    <a:bodyPr/>
                    <a:lstStyle/>
                    <a:p>
                      <a:endParaRPr lang="en-US"/>
                    </a:p>
                  </a:txBody>
                  <a:tcPr/>
                </a:tc>
                <a:tc>
                  <a:txBody>
                    <a:bodyPr/>
                    <a:lstStyle/>
                    <a:p>
                      <a:pPr marL="0" marR="0" algn="ctr">
                        <a:lnSpc>
                          <a:spcPct val="150000"/>
                        </a:lnSpc>
                        <a:spcBef>
                          <a:spcPts val="0"/>
                        </a:spcBef>
                        <a:spcAft>
                          <a:spcPts val="0"/>
                        </a:spcAft>
                      </a:pPr>
                      <a:r>
                        <a:rPr lang="en-US" sz="1100" kern="100">
                          <a:effectLst/>
                        </a:rPr>
                        <a:t> </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extLst>
                  <a:ext uri="{0D108BD9-81ED-4DB2-BD59-A6C34878D82A}">
                    <a16:rowId xmlns:a16="http://schemas.microsoft.com/office/drawing/2014/main" val="536236440"/>
                  </a:ext>
                </a:extLst>
              </a:tr>
              <a:tr h="285865">
                <a:tc>
                  <a:txBody>
                    <a:bodyPr/>
                    <a:lstStyle/>
                    <a:p>
                      <a:pPr marL="0" marR="0" algn="ctr">
                        <a:lnSpc>
                          <a:spcPct val="150000"/>
                        </a:lnSpc>
                        <a:spcBef>
                          <a:spcPts val="0"/>
                        </a:spcBef>
                        <a:spcAft>
                          <a:spcPts val="0"/>
                        </a:spcAft>
                      </a:pPr>
                      <a:r>
                        <a:rPr lang="en-US" sz="1100" kern="100">
                          <a:effectLst/>
                        </a:rPr>
                        <a:t>Competitive Advantage</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a:txBody>
                    <a:bodyPr/>
                    <a:lstStyle/>
                    <a:p>
                      <a:pPr marL="0" marR="0" algn="ctr">
                        <a:lnSpc>
                          <a:spcPct val="150000"/>
                        </a:lnSpc>
                        <a:spcBef>
                          <a:spcPts val="0"/>
                        </a:spcBef>
                        <a:spcAft>
                          <a:spcPts val="0"/>
                        </a:spcAft>
                      </a:pPr>
                      <a:r>
                        <a:rPr lang="en-US" sz="1100" kern="100">
                          <a:effectLst/>
                        </a:rPr>
                        <a:t>Samah</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vMerge="1">
                  <a:txBody>
                    <a:bodyPr/>
                    <a:lstStyle/>
                    <a:p>
                      <a:endParaRPr lang="en-US"/>
                    </a:p>
                  </a:txBody>
                  <a:tcPr/>
                </a:tc>
                <a:tc vMerge="1">
                  <a:txBody>
                    <a:bodyPr/>
                    <a:lstStyle/>
                    <a:p>
                      <a:endParaRPr lang="en-US"/>
                    </a:p>
                  </a:txBody>
                  <a:tcPr/>
                </a:tc>
                <a:tc>
                  <a:txBody>
                    <a:bodyPr/>
                    <a:lstStyle/>
                    <a:p>
                      <a:pPr marL="0" marR="0" algn="ctr">
                        <a:lnSpc>
                          <a:spcPct val="150000"/>
                        </a:lnSpc>
                        <a:spcBef>
                          <a:spcPts val="0"/>
                        </a:spcBef>
                        <a:spcAft>
                          <a:spcPts val="0"/>
                        </a:spcAft>
                      </a:pPr>
                      <a:r>
                        <a:rPr lang="en-US" sz="1100" kern="100">
                          <a:effectLst/>
                        </a:rPr>
                        <a:t> </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extLst>
                  <a:ext uri="{0D108BD9-81ED-4DB2-BD59-A6C34878D82A}">
                    <a16:rowId xmlns:a16="http://schemas.microsoft.com/office/drawing/2014/main" val="3879522678"/>
                  </a:ext>
                </a:extLst>
              </a:tr>
              <a:tr h="498732">
                <a:tc>
                  <a:txBody>
                    <a:bodyPr/>
                    <a:lstStyle/>
                    <a:p>
                      <a:pPr marL="0" marR="0" algn="ctr">
                        <a:lnSpc>
                          <a:spcPct val="150000"/>
                        </a:lnSpc>
                        <a:spcBef>
                          <a:spcPts val="0"/>
                        </a:spcBef>
                        <a:spcAft>
                          <a:spcPts val="0"/>
                        </a:spcAft>
                      </a:pPr>
                      <a:r>
                        <a:rPr lang="en-US" sz="1100" kern="100">
                          <a:effectLst/>
                        </a:rPr>
                        <a:t>Tactics</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a:txBody>
                    <a:bodyPr/>
                    <a:lstStyle/>
                    <a:p>
                      <a:pPr marL="0" marR="0" algn="ctr">
                        <a:lnSpc>
                          <a:spcPct val="150000"/>
                        </a:lnSpc>
                        <a:spcBef>
                          <a:spcPts val="0"/>
                        </a:spcBef>
                        <a:spcAft>
                          <a:spcPts val="0"/>
                        </a:spcAft>
                      </a:pPr>
                      <a:r>
                        <a:rPr lang="en-US" sz="1100" kern="100">
                          <a:effectLst/>
                        </a:rPr>
                        <a:t>Omar, Eyad, Shimaa</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vMerge="1">
                  <a:txBody>
                    <a:bodyPr/>
                    <a:lstStyle/>
                    <a:p>
                      <a:endParaRPr lang="en-US"/>
                    </a:p>
                  </a:txBody>
                  <a:tcPr/>
                </a:tc>
                <a:tc vMerge="1">
                  <a:txBody>
                    <a:bodyPr/>
                    <a:lstStyle/>
                    <a:p>
                      <a:endParaRPr lang="en-US"/>
                    </a:p>
                  </a:txBody>
                  <a:tcPr/>
                </a:tc>
                <a:tc>
                  <a:txBody>
                    <a:bodyPr/>
                    <a:lstStyle/>
                    <a:p>
                      <a:pPr marL="0" marR="0" algn="ctr">
                        <a:lnSpc>
                          <a:spcPct val="150000"/>
                        </a:lnSpc>
                        <a:spcBef>
                          <a:spcPts val="0"/>
                        </a:spcBef>
                        <a:spcAft>
                          <a:spcPts val="0"/>
                        </a:spcAft>
                      </a:pPr>
                      <a:r>
                        <a:rPr lang="en-US" sz="1100" kern="100">
                          <a:effectLst/>
                        </a:rPr>
                        <a:t> </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extLst>
                  <a:ext uri="{0D108BD9-81ED-4DB2-BD59-A6C34878D82A}">
                    <a16:rowId xmlns:a16="http://schemas.microsoft.com/office/drawing/2014/main" val="1371491652"/>
                  </a:ext>
                </a:extLst>
              </a:tr>
              <a:tr h="285865">
                <a:tc>
                  <a:txBody>
                    <a:bodyPr/>
                    <a:lstStyle/>
                    <a:p>
                      <a:pPr marL="0" marR="0" algn="ctr">
                        <a:lnSpc>
                          <a:spcPct val="150000"/>
                        </a:lnSpc>
                        <a:spcBef>
                          <a:spcPts val="0"/>
                        </a:spcBef>
                        <a:spcAft>
                          <a:spcPts val="0"/>
                        </a:spcAft>
                      </a:pPr>
                      <a:r>
                        <a:rPr lang="en-US" sz="1100" kern="100">
                          <a:effectLst/>
                        </a:rPr>
                        <a:t>Content calendar</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a:txBody>
                    <a:bodyPr/>
                    <a:lstStyle/>
                    <a:p>
                      <a:pPr marL="0" marR="0" algn="ctr">
                        <a:lnSpc>
                          <a:spcPct val="150000"/>
                        </a:lnSpc>
                        <a:spcBef>
                          <a:spcPts val="0"/>
                        </a:spcBef>
                        <a:spcAft>
                          <a:spcPts val="0"/>
                        </a:spcAft>
                      </a:pPr>
                      <a:r>
                        <a:rPr lang="en-US" sz="1100" kern="100">
                          <a:effectLst/>
                        </a:rPr>
                        <a:t>Reem</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vMerge="1">
                  <a:txBody>
                    <a:bodyPr/>
                    <a:lstStyle/>
                    <a:p>
                      <a:endParaRPr lang="en-US"/>
                    </a:p>
                  </a:txBody>
                  <a:tcPr/>
                </a:tc>
                <a:tc vMerge="1">
                  <a:txBody>
                    <a:bodyPr/>
                    <a:lstStyle/>
                    <a:p>
                      <a:endParaRPr lang="en-US"/>
                    </a:p>
                  </a:txBody>
                  <a:tcPr/>
                </a:tc>
                <a:tc>
                  <a:txBody>
                    <a:bodyPr/>
                    <a:lstStyle/>
                    <a:p>
                      <a:pPr marL="0" marR="0" algn="ctr">
                        <a:lnSpc>
                          <a:spcPct val="150000"/>
                        </a:lnSpc>
                        <a:spcBef>
                          <a:spcPts val="0"/>
                        </a:spcBef>
                        <a:spcAft>
                          <a:spcPts val="0"/>
                        </a:spcAft>
                      </a:pPr>
                      <a:r>
                        <a:rPr lang="en-US" sz="1100" kern="100" dirty="0">
                          <a:effectLst/>
                        </a:rPr>
                        <a:t> </a:t>
                      </a:r>
                      <a:endParaRPr lang="en-US" sz="800" kern="100" dirty="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extLst>
                  <a:ext uri="{0D108BD9-81ED-4DB2-BD59-A6C34878D82A}">
                    <a16:rowId xmlns:a16="http://schemas.microsoft.com/office/drawing/2014/main" val="1020572345"/>
                  </a:ext>
                </a:extLst>
              </a:tr>
            </a:tbl>
          </a:graphicData>
        </a:graphic>
      </p:graphicFrame>
    </p:spTree>
    <p:extLst>
      <p:ext uri="{BB962C8B-B14F-4D97-AF65-F5344CB8AC3E}">
        <p14:creationId xmlns:p14="http://schemas.microsoft.com/office/powerpoint/2010/main" val="1348671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C67CAD-DC29-2353-BDCB-AC5DEB77A6F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F1D3B02-E8F7-B61D-7EAD-E5AA8F10B5FC}"/>
              </a:ext>
            </a:extLst>
          </p:cNvPr>
          <p:cNvSpPr txBox="1"/>
          <p:nvPr/>
        </p:nvSpPr>
        <p:spPr>
          <a:xfrm>
            <a:off x="947530" y="2554572"/>
            <a:ext cx="2020957" cy="587148"/>
          </a:xfrm>
          <a:prstGeom prst="rect">
            <a:avLst/>
          </a:prstGeom>
          <a:noFill/>
        </p:spPr>
        <p:txBody>
          <a:bodyPr wrap="square">
            <a:spAutoFit/>
          </a:bodyPr>
          <a:lstStyle/>
          <a:p>
            <a:pPr marR="0" lvl="0" rtl="0">
              <a:lnSpc>
                <a:spcPct val="150000"/>
              </a:lnSpc>
              <a:spcBef>
                <a:spcPts val="0"/>
              </a:spcBef>
              <a:spcAft>
                <a:spcPts val="800"/>
              </a:spcAft>
            </a:pPr>
            <a:r>
              <a:rPr lang="en-US" sz="2400" b="1" kern="100" dirty="0">
                <a:solidFill>
                  <a:srgbClr val="FF0000"/>
                </a:solidFill>
                <a:effectLst/>
                <a:latin typeface="Times New Roman" panose="02020603050405020304" pitchFamily="18" charset="0"/>
                <a:ea typeface="Calibri" panose="020F0502020204030204" pitchFamily="34" charset="0"/>
                <a:cs typeface="Arial" panose="020B0604020202020204" pitchFamily="34" charset="0"/>
              </a:rPr>
              <a:t>5) Actions:</a:t>
            </a:r>
            <a:endParaRPr lang="en-US" sz="1400" b="1" kern="100" dirty="0">
              <a:effectLst/>
              <a:latin typeface="Calibri" panose="020F0502020204030204" pitchFamily="34" charset="0"/>
              <a:ea typeface="Calibri" panose="020F0502020204030204" pitchFamily="34" charset="0"/>
              <a:cs typeface="Arial" panose="020B0604020202020204" pitchFamily="34" charset="0"/>
            </a:endParaRPr>
          </a:p>
        </p:txBody>
      </p:sp>
      <p:graphicFrame>
        <p:nvGraphicFramePr>
          <p:cNvPr id="2" name="Table 1">
            <a:extLst>
              <a:ext uri="{FF2B5EF4-FFF2-40B4-BE49-F238E27FC236}">
                <a16:creationId xmlns:a16="http://schemas.microsoft.com/office/drawing/2014/main" id="{6F509C39-F02E-99A9-47FD-D95C7F77BBF3}"/>
              </a:ext>
            </a:extLst>
          </p:cNvPr>
          <p:cNvGraphicFramePr>
            <a:graphicFrameLocks noGrp="1"/>
          </p:cNvGraphicFramePr>
          <p:nvPr>
            <p:extLst>
              <p:ext uri="{D42A27DB-BD31-4B8C-83A1-F6EECF244321}">
                <p14:modId xmlns:p14="http://schemas.microsoft.com/office/powerpoint/2010/main" val="746785783"/>
              </p:ext>
            </p:extLst>
          </p:nvPr>
        </p:nvGraphicFramePr>
        <p:xfrm>
          <a:off x="2504662" y="1365164"/>
          <a:ext cx="8567530" cy="4373609"/>
        </p:xfrm>
        <a:graphic>
          <a:graphicData uri="http://schemas.openxmlformats.org/drawingml/2006/table">
            <a:tbl>
              <a:tblPr firstRow="1" firstCol="1" bandRow="1">
                <a:tableStyleId>{912C8C85-51F0-491E-9774-3900AFEF0FD7}</a:tableStyleId>
              </a:tblPr>
              <a:tblGrid>
                <a:gridCol w="2963658">
                  <a:extLst>
                    <a:ext uri="{9D8B030D-6E8A-4147-A177-3AD203B41FA5}">
                      <a16:colId xmlns:a16="http://schemas.microsoft.com/office/drawing/2014/main" val="1798447629"/>
                    </a:ext>
                  </a:extLst>
                </a:gridCol>
                <a:gridCol w="1557049">
                  <a:extLst>
                    <a:ext uri="{9D8B030D-6E8A-4147-A177-3AD203B41FA5}">
                      <a16:colId xmlns:a16="http://schemas.microsoft.com/office/drawing/2014/main" val="2755885804"/>
                    </a:ext>
                  </a:extLst>
                </a:gridCol>
                <a:gridCol w="1421653">
                  <a:extLst>
                    <a:ext uri="{9D8B030D-6E8A-4147-A177-3AD203B41FA5}">
                      <a16:colId xmlns:a16="http://schemas.microsoft.com/office/drawing/2014/main" val="811100857"/>
                    </a:ext>
                  </a:extLst>
                </a:gridCol>
                <a:gridCol w="1624747">
                  <a:extLst>
                    <a:ext uri="{9D8B030D-6E8A-4147-A177-3AD203B41FA5}">
                      <a16:colId xmlns:a16="http://schemas.microsoft.com/office/drawing/2014/main" val="1884169312"/>
                    </a:ext>
                  </a:extLst>
                </a:gridCol>
                <a:gridCol w="1000423">
                  <a:extLst>
                    <a:ext uri="{9D8B030D-6E8A-4147-A177-3AD203B41FA5}">
                      <a16:colId xmlns:a16="http://schemas.microsoft.com/office/drawing/2014/main" val="1709622799"/>
                    </a:ext>
                  </a:extLst>
                </a:gridCol>
              </a:tblGrid>
              <a:tr h="280799">
                <a:tc>
                  <a:txBody>
                    <a:bodyPr/>
                    <a:lstStyle/>
                    <a:p>
                      <a:pPr marL="0" marR="0">
                        <a:lnSpc>
                          <a:spcPct val="150000"/>
                        </a:lnSpc>
                        <a:spcBef>
                          <a:spcPts val="0"/>
                        </a:spcBef>
                        <a:spcAft>
                          <a:spcPts val="0"/>
                        </a:spcAft>
                      </a:pPr>
                      <a:r>
                        <a:rPr lang="en-US" sz="1300" kern="100">
                          <a:effectLst/>
                        </a:rPr>
                        <a:t>Item</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a:txBody>
                    <a:bodyPr/>
                    <a:lstStyle/>
                    <a:p>
                      <a:pPr marL="0" marR="0">
                        <a:lnSpc>
                          <a:spcPct val="150000"/>
                        </a:lnSpc>
                        <a:spcBef>
                          <a:spcPts val="0"/>
                        </a:spcBef>
                        <a:spcAft>
                          <a:spcPts val="0"/>
                        </a:spcAft>
                      </a:pPr>
                      <a:r>
                        <a:rPr lang="en-US" sz="1300" kern="100">
                          <a:effectLst/>
                        </a:rPr>
                        <a:t>Who</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a:txBody>
                    <a:bodyPr/>
                    <a:lstStyle/>
                    <a:p>
                      <a:pPr marL="0" marR="0">
                        <a:lnSpc>
                          <a:spcPct val="150000"/>
                        </a:lnSpc>
                        <a:spcBef>
                          <a:spcPts val="0"/>
                        </a:spcBef>
                        <a:spcAft>
                          <a:spcPts val="0"/>
                        </a:spcAft>
                      </a:pPr>
                      <a:r>
                        <a:rPr lang="en-US" sz="1300" kern="100">
                          <a:effectLst/>
                        </a:rPr>
                        <a:t>When</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a:txBody>
                    <a:bodyPr/>
                    <a:lstStyle/>
                    <a:p>
                      <a:pPr marL="0" marR="0">
                        <a:lnSpc>
                          <a:spcPct val="150000"/>
                        </a:lnSpc>
                        <a:spcBef>
                          <a:spcPts val="0"/>
                        </a:spcBef>
                        <a:spcAft>
                          <a:spcPts val="0"/>
                        </a:spcAft>
                      </a:pPr>
                      <a:r>
                        <a:rPr lang="en-US" sz="1300" kern="100">
                          <a:effectLst/>
                        </a:rPr>
                        <a:t>How </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a:txBody>
                    <a:bodyPr/>
                    <a:lstStyle/>
                    <a:p>
                      <a:pPr marL="0" marR="0">
                        <a:lnSpc>
                          <a:spcPct val="150000"/>
                        </a:lnSpc>
                        <a:spcBef>
                          <a:spcPts val="0"/>
                        </a:spcBef>
                        <a:spcAft>
                          <a:spcPts val="0"/>
                        </a:spcAft>
                      </a:pPr>
                      <a:r>
                        <a:rPr lang="en-US" sz="1300" kern="100">
                          <a:effectLst/>
                        </a:rPr>
                        <a:t>Cost </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extLst>
                  <a:ext uri="{0D108BD9-81ED-4DB2-BD59-A6C34878D82A}">
                    <a16:rowId xmlns:a16="http://schemas.microsoft.com/office/drawing/2014/main" val="1620494836"/>
                  </a:ext>
                </a:extLst>
              </a:tr>
              <a:tr h="285822">
                <a:tc>
                  <a:txBody>
                    <a:bodyPr/>
                    <a:lstStyle/>
                    <a:p>
                      <a:pPr marL="0" marR="0" algn="ctr">
                        <a:lnSpc>
                          <a:spcPct val="150000"/>
                        </a:lnSpc>
                        <a:spcBef>
                          <a:spcPts val="0"/>
                        </a:spcBef>
                        <a:spcAft>
                          <a:spcPts val="0"/>
                        </a:spcAft>
                      </a:pPr>
                      <a:r>
                        <a:rPr lang="en-US" sz="1200" kern="100">
                          <a:effectLst/>
                        </a:rPr>
                        <a:t>Content Creator</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a:txBody>
                    <a:bodyPr/>
                    <a:lstStyle/>
                    <a:p>
                      <a:pPr marL="0" marR="0" algn="ctr">
                        <a:lnSpc>
                          <a:spcPct val="150000"/>
                        </a:lnSpc>
                        <a:spcBef>
                          <a:spcPts val="0"/>
                        </a:spcBef>
                        <a:spcAft>
                          <a:spcPts val="0"/>
                        </a:spcAft>
                      </a:pPr>
                      <a:r>
                        <a:rPr lang="en-US" sz="1200" kern="100">
                          <a:effectLst/>
                        </a:rPr>
                        <a:t>Reem</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rowSpan="12">
                  <a:txBody>
                    <a:bodyPr/>
                    <a:lstStyle/>
                    <a:p>
                      <a:pPr marL="0" marR="0" algn="ctr">
                        <a:lnSpc>
                          <a:spcPct val="150000"/>
                        </a:lnSpc>
                        <a:spcBef>
                          <a:spcPts val="0"/>
                        </a:spcBef>
                        <a:spcAft>
                          <a:spcPts val="0"/>
                        </a:spcAft>
                      </a:pPr>
                      <a:r>
                        <a:rPr lang="en-US" sz="1200" kern="100">
                          <a:effectLst/>
                        </a:rPr>
                        <a:t>Everyday since 28 Sept to 17 Oct</a:t>
                      </a:r>
                      <a:endParaRPr lang="en-US" sz="800" kern="100">
                        <a:effectLst/>
                      </a:endParaRPr>
                    </a:p>
                    <a:p>
                      <a:pPr marL="0" marR="0" algn="ctr">
                        <a:lnSpc>
                          <a:spcPct val="150000"/>
                        </a:lnSpc>
                        <a:spcBef>
                          <a:spcPts val="0"/>
                        </a:spcBef>
                        <a:spcAft>
                          <a:spcPts val="0"/>
                        </a:spcAft>
                      </a:pPr>
                      <a:r>
                        <a:rPr lang="en-US" sz="1200" kern="100">
                          <a:effectLst/>
                        </a:rPr>
                        <a:t>10 October</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rowSpan="12">
                  <a:txBody>
                    <a:bodyPr/>
                    <a:lstStyle/>
                    <a:p>
                      <a:pPr marL="0" marR="0" algn="ctr">
                        <a:lnSpc>
                          <a:spcPct val="150000"/>
                        </a:lnSpc>
                        <a:spcBef>
                          <a:spcPts val="0"/>
                        </a:spcBef>
                        <a:spcAft>
                          <a:spcPts val="0"/>
                        </a:spcAft>
                      </a:pPr>
                      <a:r>
                        <a:rPr lang="en-US" sz="1200" kern="100">
                          <a:effectLst/>
                        </a:rPr>
                        <a:t>On Social media platforms</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rowSpan="12">
                  <a:txBody>
                    <a:bodyPr/>
                    <a:lstStyle/>
                    <a:p>
                      <a:pPr marL="0" marR="0" algn="ctr">
                        <a:lnSpc>
                          <a:spcPct val="150000"/>
                        </a:lnSpc>
                        <a:spcBef>
                          <a:spcPts val="0"/>
                        </a:spcBef>
                        <a:spcAft>
                          <a:spcPts val="0"/>
                        </a:spcAft>
                      </a:pPr>
                      <a:r>
                        <a:rPr lang="en-US" sz="1200" kern="100" dirty="0">
                          <a:effectLst/>
                        </a:rPr>
                        <a:t>1250</a:t>
                      </a:r>
                      <a:endParaRPr lang="en-US" sz="800" kern="100" dirty="0">
                        <a:effectLst/>
                      </a:endParaRPr>
                    </a:p>
                    <a:p>
                      <a:pPr marL="0" marR="0" algn="ctr">
                        <a:lnSpc>
                          <a:spcPct val="150000"/>
                        </a:lnSpc>
                        <a:spcBef>
                          <a:spcPts val="0"/>
                        </a:spcBef>
                        <a:spcAft>
                          <a:spcPts val="0"/>
                        </a:spcAft>
                      </a:pPr>
                      <a:r>
                        <a:rPr lang="en-US" sz="1200" kern="100" dirty="0">
                          <a:effectLst/>
                        </a:rPr>
                        <a:t>LE</a:t>
                      </a:r>
                      <a:endParaRPr lang="en-US" sz="800" kern="100" dirty="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extLst>
                  <a:ext uri="{0D108BD9-81ED-4DB2-BD59-A6C34878D82A}">
                    <a16:rowId xmlns:a16="http://schemas.microsoft.com/office/drawing/2014/main" val="1833564137"/>
                  </a:ext>
                </a:extLst>
              </a:tr>
              <a:tr h="497859">
                <a:tc>
                  <a:txBody>
                    <a:bodyPr/>
                    <a:lstStyle/>
                    <a:p>
                      <a:pPr marL="0" marR="0" algn="ctr">
                        <a:lnSpc>
                          <a:spcPct val="150000"/>
                        </a:lnSpc>
                        <a:spcBef>
                          <a:spcPts val="0"/>
                        </a:spcBef>
                        <a:spcAft>
                          <a:spcPts val="0"/>
                        </a:spcAft>
                      </a:pPr>
                      <a:r>
                        <a:rPr lang="en-US" sz="1200" kern="100">
                          <a:effectLst/>
                        </a:rPr>
                        <a:t>Content Creator</a:t>
                      </a:r>
                      <a:endParaRPr lang="en-US" sz="800" kern="100">
                        <a:effectLst/>
                      </a:endParaRPr>
                    </a:p>
                    <a:p>
                      <a:pPr marL="0" marR="0" algn="ctr">
                        <a:lnSpc>
                          <a:spcPct val="150000"/>
                        </a:lnSpc>
                        <a:spcBef>
                          <a:spcPts val="0"/>
                        </a:spcBef>
                        <a:spcAft>
                          <a:spcPts val="0"/>
                        </a:spcAft>
                      </a:pPr>
                      <a:r>
                        <a:rPr lang="en-US" sz="1200" kern="100">
                          <a:effectLst/>
                        </a:rPr>
                        <a:t>(Sponsored ads)</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a:txBody>
                    <a:bodyPr/>
                    <a:lstStyle/>
                    <a:p>
                      <a:pPr marL="0" marR="0" algn="ctr">
                        <a:lnSpc>
                          <a:spcPct val="150000"/>
                        </a:lnSpc>
                        <a:spcBef>
                          <a:spcPts val="0"/>
                        </a:spcBef>
                        <a:spcAft>
                          <a:spcPts val="0"/>
                        </a:spcAft>
                      </a:pPr>
                      <a:r>
                        <a:rPr lang="en-US" sz="1200" kern="100">
                          <a:effectLst/>
                        </a:rPr>
                        <a:t>Samah</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154530691"/>
                  </a:ext>
                </a:extLst>
              </a:tr>
              <a:tr h="285822">
                <a:tc>
                  <a:txBody>
                    <a:bodyPr/>
                    <a:lstStyle/>
                    <a:p>
                      <a:pPr marL="0" marR="0" algn="ctr">
                        <a:lnSpc>
                          <a:spcPct val="150000"/>
                        </a:lnSpc>
                        <a:spcBef>
                          <a:spcPts val="0"/>
                        </a:spcBef>
                        <a:spcAft>
                          <a:spcPts val="0"/>
                        </a:spcAft>
                      </a:pPr>
                      <a:r>
                        <a:rPr lang="en-US" sz="1200" kern="100">
                          <a:effectLst/>
                        </a:rPr>
                        <a:t>Designer</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a:txBody>
                    <a:bodyPr/>
                    <a:lstStyle/>
                    <a:p>
                      <a:pPr marL="0" marR="0" algn="ctr">
                        <a:lnSpc>
                          <a:spcPct val="150000"/>
                        </a:lnSpc>
                        <a:spcBef>
                          <a:spcPts val="0"/>
                        </a:spcBef>
                        <a:spcAft>
                          <a:spcPts val="0"/>
                        </a:spcAft>
                      </a:pPr>
                      <a:r>
                        <a:rPr lang="en-US" sz="1200" kern="100">
                          <a:effectLst/>
                        </a:rPr>
                        <a:t>Omar</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563489125"/>
                  </a:ext>
                </a:extLst>
              </a:tr>
              <a:tr h="285822">
                <a:tc>
                  <a:txBody>
                    <a:bodyPr/>
                    <a:lstStyle/>
                    <a:p>
                      <a:pPr marL="0" marR="0" algn="ctr">
                        <a:lnSpc>
                          <a:spcPct val="150000"/>
                        </a:lnSpc>
                        <a:spcBef>
                          <a:spcPts val="0"/>
                        </a:spcBef>
                        <a:spcAft>
                          <a:spcPts val="0"/>
                        </a:spcAft>
                      </a:pPr>
                      <a:r>
                        <a:rPr lang="en-US" sz="1200" kern="100">
                          <a:effectLst/>
                        </a:rPr>
                        <a:t>Video creator</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a:txBody>
                    <a:bodyPr/>
                    <a:lstStyle/>
                    <a:p>
                      <a:pPr marL="0" marR="0" algn="ctr">
                        <a:lnSpc>
                          <a:spcPct val="150000"/>
                        </a:lnSpc>
                        <a:spcBef>
                          <a:spcPts val="0"/>
                        </a:spcBef>
                        <a:spcAft>
                          <a:spcPts val="0"/>
                        </a:spcAft>
                      </a:pPr>
                      <a:r>
                        <a:rPr lang="en-US" sz="1200" kern="100">
                          <a:effectLst/>
                        </a:rPr>
                        <a:t>Shimaa</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110697827"/>
                  </a:ext>
                </a:extLst>
              </a:tr>
              <a:tr h="290387">
                <a:tc>
                  <a:txBody>
                    <a:bodyPr/>
                    <a:lstStyle/>
                    <a:p>
                      <a:pPr marL="0" marR="0" indent="457200" algn="ctr">
                        <a:lnSpc>
                          <a:spcPct val="150000"/>
                        </a:lnSpc>
                        <a:spcBef>
                          <a:spcPts val="0"/>
                        </a:spcBef>
                        <a:spcAft>
                          <a:spcPts val="0"/>
                        </a:spcAft>
                      </a:pPr>
                      <a:r>
                        <a:rPr lang="en-US" sz="1200" kern="100">
                          <a:effectLst/>
                        </a:rPr>
                        <a:t>Video editor</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a:txBody>
                    <a:bodyPr/>
                    <a:lstStyle/>
                    <a:p>
                      <a:pPr marL="0" marR="0" algn="ctr">
                        <a:lnSpc>
                          <a:spcPct val="150000"/>
                        </a:lnSpc>
                        <a:spcBef>
                          <a:spcPts val="0"/>
                        </a:spcBef>
                        <a:spcAft>
                          <a:spcPts val="0"/>
                        </a:spcAft>
                      </a:pPr>
                      <a:r>
                        <a:rPr lang="en-US" sz="1200" kern="100">
                          <a:effectLst/>
                        </a:rPr>
                        <a:t>Eyad</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556757276"/>
                  </a:ext>
                </a:extLst>
              </a:tr>
              <a:tr h="285822">
                <a:tc>
                  <a:txBody>
                    <a:bodyPr/>
                    <a:lstStyle/>
                    <a:p>
                      <a:pPr marL="0" marR="0" algn="ctr">
                        <a:lnSpc>
                          <a:spcPct val="150000"/>
                        </a:lnSpc>
                        <a:spcBef>
                          <a:spcPts val="0"/>
                        </a:spcBef>
                        <a:spcAft>
                          <a:spcPts val="0"/>
                        </a:spcAft>
                      </a:pPr>
                      <a:r>
                        <a:rPr lang="en-US" sz="1200" kern="100">
                          <a:effectLst/>
                        </a:rPr>
                        <a:t>Facebook Moderators</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a:txBody>
                    <a:bodyPr/>
                    <a:lstStyle/>
                    <a:p>
                      <a:pPr marL="0" marR="0" algn="ctr">
                        <a:lnSpc>
                          <a:spcPct val="150000"/>
                        </a:lnSpc>
                        <a:spcBef>
                          <a:spcPts val="0"/>
                        </a:spcBef>
                        <a:spcAft>
                          <a:spcPts val="0"/>
                        </a:spcAft>
                      </a:pPr>
                      <a:r>
                        <a:rPr lang="en-US" sz="1200" kern="100">
                          <a:effectLst/>
                        </a:rPr>
                        <a:t>Reem, Samah</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28817190"/>
                  </a:ext>
                </a:extLst>
              </a:tr>
              <a:tr h="285822">
                <a:tc>
                  <a:txBody>
                    <a:bodyPr/>
                    <a:lstStyle/>
                    <a:p>
                      <a:pPr marL="0" marR="0" algn="ctr">
                        <a:lnSpc>
                          <a:spcPct val="150000"/>
                        </a:lnSpc>
                        <a:spcBef>
                          <a:spcPts val="0"/>
                        </a:spcBef>
                        <a:spcAft>
                          <a:spcPts val="0"/>
                        </a:spcAft>
                      </a:pPr>
                      <a:r>
                        <a:rPr lang="en-US" sz="1200" kern="100">
                          <a:effectLst/>
                        </a:rPr>
                        <a:t>Instagram Moderators</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a:txBody>
                    <a:bodyPr/>
                    <a:lstStyle/>
                    <a:p>
                      <a:pPr marL="0" marR="0" algn="ctr">
                        <a:lnSpc>
                          <a:spcPct val="150000"/>
                        </a:lnSpc>
                        <a:spcBef>
                          <a:spcPts val="0"/>
                        </a:spcBef>
                        <a:spcAft>
                          <a:spcPts val="0"/>
                        </a:spcAft>
                      </a:pPr>
                      <a:r>
                        <a:rPr lang="en-US" sz="1200" kern="100">
                          <a:effectLst/>
                        </a:rPr>
                        <a:t>Reem, Eyad</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295314340"/>
                  </a:ext>
                </a:extLst>
              </a:tr>
              <a:tr h="497859">
                <a:tc>
                  <a:txBody>
                    <a:bodyPr/>
                    <a:lstStyle/>
                    <a:p>
                      <a:pPr marL="0" marR="0" algn="ctr">
                        <a:lnSpc>
                          <a:spcPct val="150000"/>
                        </a:lnSpc>
                        <a:spcBef>
                          <a:spcPts val="0"/>
                        </a:spcBef>
                        <a:spcAft>
                          <a:spcPts val="0"/>
                        </a:spcAft>
                      </a:pPr>
                      <a:r>
                        <a:rPr lang="en-US" sz="1200" kern="100">
                          <a:effectLst/>
                        </a:rPr>
                        <a:t>Tick Tock moderators</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a:txBody>
                    <a:bodyPr/>
                    <a:lstStyle/>
                    <a:p>
                      <a:pPr marL="0" marR="0" algn="ctr">
                        <a:lnSpc>
                          <a:spcPct val="150000"/>
                        </a:lnSpc>
                        <a:spcBef>
                          <a:spcPts val="0"/>
                        </a:spcBef>
                        <a:spcAft>
                          <a:spcPts val="0"/>
                        </a:spcAft>
                      </a:pPr>
                      <a:r>
                        <a:rPr lang="en-US" sz="1200" kern="100">
                          <a:effectLst/>
                        </a:rPr>
                        <a:t>Reem, Shimaa</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74587769"/>
                  </a:ext>
                </a:extLst>
              </a:tr>
              <a:tr h="285822">
                <a:tc>
                  <a:txBody>
                    <a:bodyPr/>
                    <a:lstStyle/>
                    <a:p>
                      <a:pPr marL="0" marR="0" algn="ctr">
                        <a:lnSpc>
                          <a:spcPct val="150000"/>
                        </a:lnSpc>
                        <a:spcBef>
                          <a:spcPts val="0"/>
                        </a:spcBef>
                        <a:spcAft>
                          <a:spcPts val="0"/>
                        </a:spcAft>
                      </a:pPr>
                      <a:r>
                        <a:rPr lang="en-US" sz="1200" kern="100">
                          <a:effectLst/>
                        </a:rPr>
                        <a:t>Media Buyer</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a:txBody>
                    <a:bodyPr/>
                    <a:lstStyle/>
                    <a:p>
                      <a:pPr marL="0" marR="0" algn="ctr">
                        <a:lnSpc>
                          <a:spcPct val="150000"/>
                        </a:lnSpc>
                        <a:spcBef>
                          <a:spcPts val="0"/>
                        </a:spcBef>
                        <a:spcAft>
                          <a:spcPts val="0"/>
                        </a:spcAft>
                      </a:pPr>
                      <a:r>
                        <a:rPr lang="en-US" sz="1200" kern="100">
                          <a:effectLst/>
                        </a:rPr>
                        <a:t>Omar</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068604812"/>
                  </a:ext>
                </a:extLst>
              </a:tr>
              <a:tr h="285822">
                <a:tc>
                  <a:txBody>
                    <a:bodyPr/>
                    <a:lstStyle/>
                    <a:p>
                      <a:pPr marL="0" marR="0" algn="ctr">
                        <a:lnSpc>
                          <a:spcPct val="150000"/>
                        </a:lnSpc>
                        <a:spcBef>
                          <a:spcPts val="0"/>
                        </a:spcBef>
                        <a:spcAft>
                          <a:spcPts val="0"/>
                        </a:spcAft>
                      </a:pPr>
                      <a:r>
                        <a:rPr lang="en-US" sz="1200" kern="100">
                          <a:effectLst/>
                        </a:rPr>
                        <a:t>Control observations</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a:txBody>
                    <a:bodyPr/>
                    <a:lstStyle/>
                    <a:p>
                      <a:pPr marL="0" marR="0" algn="ctr">
                        <a:lnSpc>
                          <a:spcPct val="150000"/>
                        </a:lnSpc>
                        <a:spcBef>
                          <a:spcPts val="0"/>
                        </a:spcBef>
                        <a:spcAft>
                          <a:spcPts val="0"/>
                        </a:spcAft>
                      </a:pPr>
                      <a:r>
                        <a:rPr lang="en-US" sz="1200" kern="100">
                          <a:effectLst/>
                        </a:rPr>
                        <a:t>All the team</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782282571"/>
                  </a:ext>
                </a:extLst>
              </a:tr>
              <a:tr h="285822">
                <a:tc>
                  <a:txBody>
                    <a:bodyPr/>
                    <a:lstStyle/>
                    <a:p>
                      <a:pPr marL="0" marR="0" algn="ctr">
                        <a:lnSpc>
                          <a:spcPct val="150000"/>
                        </a:lnSpc>
                        <a:spcBef>
                          <a:spcPts val="0"/>
                        </a:spcBef>
                        <a:spcAft>
                          <a:spcPts val="0"/>
                        </a:spcAft>
                      </a:pPr>
                      <a:r>
                        <a:rPr lang="en-US" sz="1200" kern="100">
                          <a:effectLst/>
                        </a:rPr>
                        <a:t>Team Coordination</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a:txBody>
                    <a:bodyPr/>
                    <a:lstStyle/>
                    <a:p>
                      <a:pPr marL="0" marR="0" algn="ctr">
                        <a:lnSpc>
                          <a:spcPct val="150000"/>
                        </a:lnSpc>
                        <a:spcBef>
                          <a:spcPts val="0"/>
                        </a:spcBef>
                        <a:spcAft>
                          <a:spcPts val="0"/>
                        </a:spcAft>
                      </a:pPr>
                      <a:r>
                        <a:rPr lang="en-US" sz="1200" kern="100">
                          <a:effectLst/>
                        </a:rPr>
                        <a:t>Samah</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287637791"/>
                  </a:ext>
                </a:extLst>
              </a:tr>
              <a:tr h="497859">
                <a:tc>
                  <a:txBody>
                    <a:bodyPr/>
                    <a:lstStyle/>
                    <a:p>
                      <a:pPr marL="0" marR="0" algn="ctr">
                        <a:lnSpc>
                          <a:spcPct val="150000"/>
                        </a:lnSpc>
                        <a:spcBef>
                          <a:spcPts val="0"/>
                        </a:spcBef>
                        <a:spcAft>
                          <a:spcPts val="0"/>
                        </a:spcAft>
                      </a:pPr>
                      <a:r>
                        <a:rPr lang="en-US" sz="1200" kern="100">
                          <a:effectLst/>
                        </a:rPr>
                        <a:t>Files and presentations preparations</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a:txBody>
                    <a:bodyPr/>
                    <a:lstStyle/>
                    <a:p>
                      <a:pPr marL="0" marR="0" algn="ctr">
                        <a:lnSpc>
                          <a:spcPct val="150000"/>
                        </a:lnSpc>
                        <a:spcBef>
                          <a:spcPts val="0"/>
                        </a:spcBef>
                        <a:spcAft>
                          <a:spcPts val="0"/>
                        </a:spcAft>
                      </a:pPr>
                      <a:r>
                        <a:rPr lang="en-US" sz="1200" kern="100" dirty="0" err="1">
                          <a:effectLst/>
                        </a:rPr>
                        <a:t>Samah</a:t>
                      </a:r>
                      <a:endParaRPr lang="en-US" sz="800" kern="100" dirty="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975129378"/>
                  </a:ext>
                </a:extLst>
              </a:tr>
            </a:tbl>
          </a:graphicData>
        </a:graphic>
      </p:graphicFrame>
    </p:spTree>
    <p:extLst>
      <p:ext uri="{BB962C8B-B14F-4D97-AF65-F5344CB8AC3E}">
        <p14:creationId xmlns:p14="http://schemas.microsoft.com/office/powerpoint/2010/main" val="3601603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6333E71-8288-CA68-562D-6FC72DCBBE0F}"/>
              </a:ext>
            </a:extLst>
          </p:cNvPr>
          <p:cNvSpPr txBox="1"/>
          <p:nvPr/>
        </p:nvSpPr>
        <p:spPr>
          <a:xfrm>
            <a:off x="1119809" y="990815"/>
            <a:ext cx="6096000" cy="669542"/>
          </a:xfrm>
          <a:prstGeom prst="rect">
            <a:avLst/>
          </a:prstGeom>
          <a:noFill/>
        </p:spPr>
        <p:txBody>
          <a:bodyPr wrap="square">
            <a:spAutoFit/>
          </a:bodyPr>
          <a:lstStyle/>
          <a:p>
            <a:pPr marR="0" lvl="0" rtl="0">
              <a:lnSpc>
                <a:spcPct val="150000"/>
              </a:lnSpc>
              <a:spcBef>
                <a:spcPts val="0"/>
              </a:spcBef>
              <a:spcAft>
                <a:spcPts val="800"/>
              </a:spcAft>
            </a:pPr>
            <a:r>
              <a:rPr lang="en-US" sz="2800" b="1" kern="100" dirty="0">
                <a:solidFill>
                  <a:srgbClr val="FF0000"/>
                </a:solidFill>
                <a:effectLst/>
                <a:latin typeface="Times New Roman" panose="02020603050405020304" pitchFamily="18" charset="0"/>
                <a:ea typeface="Calibri" panose="020F0502020204030204" pitchFamily="34" charset="0"/>
                <a:cs typeface="Arial" panose="020B0604020202020204" pitchFamily="34" charset="0"/>
              </a:rPr>
              <a:t>6) Control </a:t>
            </a:r>
            <a:endParaRPr lang="en-US" sz="2800" b="1"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 name="TextBox 1">
            <a:extLst>
              <a:ext uri="{FF2B5EF4-FFF2-40B4-BE49-F238E27FC236}">
                <a16:creationId xmlns:a16="http://schemas.microsoft.com/office/drawing/2014/main" id="{6384882F-F5AF-4BEF-8C0D-1EF02BBD0D0E}"/>
              </a:ext>
            </a:extLst>
          </p:cNvPr>
          <p:cNvSpPr txBox="1"/>
          <p:nvPr/>
        </p:nvSpPr>
        <p:spPr>
          <a:xfrm>
            <a:off x="1948070" y="1921566"/>
            <a:ext cx="4790661" cy="2960875"/>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The following points will be measured:</a:t>
            </a:r>
          </a:p>
          <a:p>
            <a:pPr algn="just"/>
            <a:endParaRPr lang="en-US" sz="2000" dirty="0">
              <a:latin typeface="Times New Roman" panose="02020603050405020304" pitchFamily="18" charset="0"/>
              <a:cs typeface="Times New Roman" panose="02020603050405020304" pitchFamily="18" charset="0"/>
            </a:endParaRPr>
          </a:p>
          <a:p>
            <a:pPr marL="285750" indent="-285750" algn="just">
              <a:lnSpc>
                <a:spcPct val="150000"/>
              </a:lnSpc>
              <a:buFontTx/>
              <a:buChar char="-"/>
            </a:pPr>
            <a:r>
              <a:rPr lang="en-US" sz="2000" dirty="0">
                <a:latin typeface="Times New Roman" panose="02020603050405020304" pitchFamily="18" charset="0"/>
                <a:cs typeface="Times New Roman" panose="02020603050405020304" pitchFamily="18" charset="0"/>
              </a:rPr>
              <a:t>Sales</a:t>
            </a:r>
          </a:p>
          <a:p>
            <a:pPr marL="285750" indent="-285750" algn="just">
              <a:lnSpc>
                <a:spcPct val="150000"/>
              </a:lnSpc>
              <a:buFontTx/>
              <a:buChar char="-"/>
            </a:pPr>
            <a:r>
              <a:rPr lang="en-US" sz="2000" dirty="0">
                <a:latin typeface="Times New Roman" panose="02020603050405020304" pitchFamily="18" charset="0"/>
                <a:cs typeface="Times New Roman" panose="02020603050405020304" pitchFamily="18" charset="0"/>
              </a:rPr>
              <a:t>Impressions </a:t>
            </a:r>
          </a:p>
          <a:p>
            <a:pPr marL="285750" indent="-285750" algn="just">
              <a:lnSpc>
                <a:spcPct val="150000"/>
              </a:lnSpc>
              <a:buFontTx/>
              <a:buChar char="-"/>
            </a:pPr>
            <a:r>
              <a:rPr lang="en-US" sz="2000" dirty="0">
                <a:latin typeface="Times New Roman" panose="02020603050405020304" pitchFamily="18" charset="0"/>
                <a:cs typeface="Times New Roman" panose="02020603050405020304" pitchFamily="18" charset="0"/>
              </a:rPr>
              <a:t>CTR</a:t>
            </a:r>
          </a:p>
          <a:p>
            <a:pPr marL="285750" indent="-285750" algn="just">
              <a:lnSpc>
                <a:spcPct val="150000"/>
              </a:lnSpc>
              <a:buFontTx/>
              <a:buChar char="-"/>
            </a:pPr>
            <a:r>
              <a:rPr lang="en-US" sz="2000" dirty="0">
                <a:latin typeface="Times New Roman" panose="02020603050405020304" pitchFamily="18" charset="0"/>
                <a:cs typeface="Times New Roman" panose="02020603050405020304" pitchFamily="18" charset="0"/>
              </a:rPr>
              <a:t>Reach</a:t>
            </a:r>
          </a:p>
          <a:p>
            <a:pPr marL="285750" indent="-285750" algn="just">
              <a:lnSpc>
                <a:spcPct val="150000"/>
              </a:lnSpc>
              <a:buFontTx/>
              <a:buChar char="-"/>
            </a:pPr>
            <a:r>
              <a:rPr lang="en-US" sz="2000" dirty="0">
                <a:latin typeface="Times New Roman" panose="02020603050405020304" pitchFamily="18" charset="0"/>
                <a:cs typeface="Times New Roman" panose="02020603050405020304" pitchFamily="18" charset="0"/>
              </a:rPr>
              <a:t>Messages </a:t>
            </a:r>
            <a:endParaRPr lang="en-US" dirty="0">
              <a:latin typeface="Times New Roman" panose="02020603050405020304" pitchFamily="18" charset="0"/>
              <a:cs typeface="Times New Roman" panose="02020603050405020304" pitchFamily="18" charset="0"/>
            </a:endParaRPr>
          </a:p>
        </p:txBody>
      </p:sp>
      <p:pic>
        <p:nvPicPr>
          <p:cNvPr id="2050" name="Picture 2" descr="Image result for Control  Cartoon">
            <a:extLst>
              <a:ext uri="{FF2B5EF4-FFF2-40B4-BE49-F238E27FC236}">
                <a16:creationId xmlns:a16="http://schemas.microsoft.com/office/drawing/2014/main" id="{D294C2DB-5D37-C7AB-7674-F35948E497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3808" y="1921566"/>
            <a:ext cx="2609850" cy="2771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50478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842265-4FF9-1B44-FEB5-821C943C6086}"/>
              </a:ext>
            </a:extLst>
          </p:cNvPr>
          <p:cNvSpPr>
            <a:spLocks noGrp="1"/>
          </p:cNvSpPr>
          <p:nvPr>
            <p:ph type="title"/>
          </p:nvPr>
        </p:nvSpPr>
        <p:spPr>
          <a:xfrm>
            <a:off x="1165145" y="1641674"/>
            <a:ext cx="5377406" cy="2550005"/>
          </a:xfrm>
        </p:spPr>
        <p:txBody>
          <a:bodyPr/>
          <a:lstStyle/>
          <a:p>
            <a:pPr algn="ctr">
              <a:lnSpc>
                <a:spcPct val="150000"/>
              </a:lnSpc>
            </a:pPr>
            <a:r>
              <a:rPr lang="en-US" sz="4400" dirty="0"/>
              <a:t>Our </a:t>
            </a:r>
            <a:br>
              <a:rPr lang="en-US" sz="4400" dirty="0"/>
            </a:br>
            <a:r>
              <a:rPr lang="en-US" sz="4400" dirty="0"/>
              <a:t>Canvas Model </a:t>
            </a:r>
          </a:p>
        </p:txBody>
      </p:sp>
    </p:spTree>
    <p:extLst>
      <p:ext uri="{BB962C8B-B14F-4D97-AF65-F5344CB8AC3E}">
        <p14:creationId xmlns:p14="http://schemas.microsoft.com/office/powerpoint/2010/main" val="2032268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BF79A2-CCA8-FE56-DE6E-D2712036817E}"/>
              </a:ext>
            </a:extLst>
          </p:cNvPr>
          <p:cNvPicPr>
            <a:picLocks noChangeAspect="1"/>
          </p:cNvPicPr>
          <p:nvPr/>
        </p:nvPicPr>
        <p:blipFill>
          <a:blip r:embed="rId2"/>
          <a:stretch>
            <a:fillRect/>
          </a:stretch>
        </p:blipFill>
        <p:spPr>
          <a:xfrm>
            <a:off x="722243" y="0"/>
            <a:ext cx="10959548" cy="6858000"/>
          </a:xfrm>
          <a:prstGeom prst="rect">
            <a:avLst/>
          </a:prstGeom>
        </p:spPr>
      </p:pic>
    </p:spTree>
    <p:extLst>
      <p:ext uri="{BB962C8B-B14F-4D97-AF65-F5344CB8AC3E}">
        <p14:creationId xmlns:p14="http://schemas.microsoft.com/office/powerpoint/2010/main" val="3174612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6296135" y="1124887"/>
            <a:ext cx="4480560" cy="2352356"/>
          </a:xfrm>
          <a:noFill/>
        </p:spPr>
        <p:txBody>
          <a:bodyPr>
            <a:noAutofit/>
          </a:bodyPr>
          <a:lstStyle/>
          <a:p>
            <a:pPr algn="ctr"/>
            <a:r>
              <a:rPr lang="en-US" dirty="0"/>
              <a:t>Campaign Overview </a:t>
            </a:r>
          </a:p>
        </p:txBody>
      </p:sp>
      <p:sp>
        <p:nvSpPr>
          <p:cNvPr id="11" name="Subtitle 10">
            <a:extLst>
              <a:ext uri="{FF2B5EF4-FFF2-40B4-BE49-F238E27FC236}">
                <a16:creationId xmlns:a16="http://schemas.microsoft.com/office/drawing/2014/main" id="{F4583933-95EE-13B0-55ED-7B10E3D3867E}"/>
              </a:ext>
            </a:extLst>
          </p:cNvPr>
          <p:cNvSpPr>
            <a:spLocks noGrp="1"/>
          </p:cNvSpPr>
          <p:nvPr>
            <p:ph type="subTitle" idx="1"/>
          </p:nvPr>
        </p:nvSpPr>
        <p:spPr>
          <a:xfrm>
            <a:off x="6296135" y="3571197"/>
            <a:ext cx="4476967" cy="2123547"/>
          </a:xfrm>
        </p:spPr>
        <p:txBody>
          <a:bodyPr/>
          <a:lstStyle/>
          <a:p>
            <a:pPr algn="ctr"/>
            <a:r>
              <a:rPr lang="en-US" dirty="0"/>
              <a:t>Train &amp;Nourish </a:t>
            </a:r>
          </a:p>
        </p:txBody>
      </p:sp>
      <p:pic>
        <p:nvPicPr>
          <p:cNvPr id="13" name="Picture Placeholder 16">
            <a:extLst>
              <a:ext uri="{FF2B5EF4-FFF2-40B4-BE49-F238E27FC236}">
                <a16:creationId xmlns:a16="http://schemas.microsoft.com/office/drawing/2014/main" id="{A565C7D0-ABAE-E6B6-B2C8-8EC5A7E28B3B}"/>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1329545" y="1148037"/>
            <a:ext cx="4365199" cy="4546707"/>
          </a:xfrm>
        </p:spPr>
      </p:pic>
    </p:spTree>
    <p:extLst>
      <p:ext uri="{BB962C8B-B14F-4D97-AF65-F5344CB8AC3E}">
        <p14:creationId xmlns:p14="http://schemas.microsoft.com/office/powerpoint/2010/main" val="1008037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xfrm>
            <a:off x="918259" y="798653"/>
            <a:ext cx="5166167" cy="5289630"/>
          </a:xfrm>
          <a:solidFill>
            <a:schemeClr val="bg1">
              <a:alpha val="95000"/>
            </a:schemeClr>
          </a:solidFill>
        </p:spPr>
        <p:txBody>
          <a:bodyPr anchor="ctr"/>
          <a:lstStyle/>
          <a:p>
            <a:r>
              <a:rPr lang="en-US" sz="5400" b="1" dirty="0" err="1">
                <a:solidFill>
                  <a:srgbClr val="191919"/>
                </a:solidFill>
                <a:ea typeface="+mj-lt"/>
                <a:cs typeface="+mj-lt"/>
              </a:rPr>
              <a:t>Sostac</a:t>
            </a:r>
            <a:r>
              <a:rPr lang="en-US" sz="5400" b="1" dirty="0">
                <a:solidFill>
                  <a:srgbClr val="191919"/>
                </a:solidFill>
                <a:ea typeface="+mj-lt"/>
                <a:cs typeface="+mj-lt"/>
              </a:rPr>
              <a:t> Model </a:t>
            </a:r>
            <a:endParaRPr lang="en-US" sz="8000" dirty="0"/>
          </a:p>
        </p:txBody>
      </p:sp>
      <p:pic>
        <p:nvPicPr>
          <p:cNvPr id="10" name="Picture Placeholder 16" descr="A diagram of a diagram&#10;&#10;Description automatically generated">
            <a:extLst>
              <a:ext uri="{FF2B5EF4-FFF2-40B4-BE49-F238E27FC236}">
                <a16:creationId xmlns:a16="http://schemas.microsoft.com/office/drawing/2014/main" id="{A7CE32F5-A0B3-2021-DCFD-DD6B651F758E}"/>
              </a:ext>
            </a:extLst>
          </p:cNvPr>
          <p:cNvPicPr>
            <a:picLocks noGrp="1" noChangeAspect="1"/>
          </p:cNvPicPr>
          <p:nvPr>
            <p:ph type="pic" sz="quarter" idx="13"/>
          </p:nvPr>
        </p:nvPicPr>
        <p:blipFill rotWithShape="1">
          <a:blip r:embed="rId2"/>
          <a:srcRect l="10878" r="10878"/>
          <a:stretch/>
        </p:blipFill>
        <p:spPr>
          <a:xfrm>
            <a:off x="6084424" y="787077"/>
            <a:ext cx="5166167" cy="5289631"/>
          </a:xfrm>
        </p:spPr>
      </p:pic>
    </p:spTree>
    <p:extLst>
      <p:ext uri="{BB962C8B-B14F-4D97-AF65-F5344CB8AC3E}">
        <p14:creationId xmlns:p14="http://schemas.microsoft.com/office/powerpoint/2010/main" val="370945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May be a graphic of text">
            <a:extLst>
              <a:ext uri="{FF2B5EF4-FFF2-40B4-BE49-F238E27FC236}">
                <a16:creationId xmlns:a16="http://schemas.microsoft.com/office/drawing/2014/main" id="{0C7D1AD7-6689-3CB9-0627-7E3C5C3C32B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7530" y="1984512"/>
            <a:ext cx="3110037" cy="3110037"/>
          </a:xfrm>
          <a:prstGeom prst="rect">
            <a:avLst/>
          </a:prstGeom>
          <a:noFill/>
          <a:ln>
            <a:noFill/>
          </a:ln>
        </p:spPr>
      </p:pic>
      <p:pic>
        <p:nvPicPr>
          <p:cNvPr id="12" name="Picture 11" descr="May be an image of text">
            <a:extLst>
              <a:ext uri="{FF2B5EF4-FFF2-40B4-BE49-F238E27FC236}">
                <a16:creationId xmlns:a16="http://schemas.microsoft.com/office/drawing/2014/main" id="{31771472-D10F-B6A6-645C-7C283A5366D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94941" y="1258957"/>
            <a:ext cx="4357615" cy="1612335"/>
          </a:xfrm>
          <a:prstGeom prst="rect">
            <a:avLst/>
          </a:prstGeom>
          <a:noFill/>
          <a:ln>
            <a:noFill/>
          </a:ln>
        </p:spPr>
      </p:pic>
      <p:sp>
        <p:nvSpPr>
          <p:cNvPr id="14" name="Rectangle 13">
            <a:extLst>
              <a:ext uri="{FF2B5EF4-FFF2-40B4-BE49-F238E27FC236}">
                <a16:creationId xmlns:a16="http://schemas.microsoft.com/office/drawing/2014/main" id="{BA388B5E-3F54-C77D-63C4-5AE6346F03B3}"/>
              </a:ext>
            </a:extLst>
          </p:cNvPr>
          <p:cNvSpPr/>
          <p:nvPr/>
        </p:nvSpPr>
        <p:spPr>
          <a:xfrm>
            <a:off x="3778962" y="2923256"/>
            <a:ext cx="6317114"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Our Logo and Slogan</a:t>
            </a:r>
          </a:p>
        </p:txBody>
      </p:sp>
      <p:sp>
        <p:nvSpPr>
          <p:cNvPr id="15" name="Rectangle 14">
            <a:extLst>
              <a:ext uri="{FF2B5EF4-FFF2-40B4-BE49-F238E27FC236}">
                <a16:creationId xmlns:a16="http://schemas.microsoft.com/office/drawing/2014/main" id="{E92D104B-DC2D-9B63-A1B6-7F011937DFB4}"/>
              </a:ext>
            </a:extLst>
          </p:cNvPr>
          <p:cNvSpPr/>
          <p:nvPr/>
        </p:nvSpPr>
        <p:spPr>
          <a:xfrm>
            <a:off x="4491969" y="3934744"/>
            <a:ext cx="4652556" cy="1754326"/>
          </a:xfrm>
          <a:prstGeom prst="rect">
            <a:avLst/>
          </a:prstGeom>
          <a:noFill/>
        </p:spPr>
        <p:txBody>
          <a:bodyPr wrap="none" lIns="91440" tIns="45720" rIns="91440" bIns="45720">
            <a:spAutoFit/>
          </a:bodyPr>
          <a:lstStyle/>
          <a:p>
            <a:pPr algn="ctr"/>
            <a:r>
              <a:rPr lang="en-US" sz="5400" b="0" cap="none" spc="0" dirty="0">
                <a:ln w="0"/>
                <a:gradFill>
                  <a:gsLst>
                    <a:gs pos="21000">
                      <a:srgbClr val="53575C"/>
                    </a:gs>
                    <a:gs pos="88000">
                      <a:srgbClr val="C5C7CA"/>
                    </a:gs>
                  </a:gsLst>
                  <a:lin ang="5400000"/>
                </a:gradFill>
                <a:effectLst/>
              </a:rPr>
              <a:t>Train &amp; Nourish</a:t>
            </a:r>
          </a:p>
          <a:p>
            <a:pPr algn="ctr"/>
            <a:r>
              <a:rPr lang="en-US" sz="5400" dirty="0">
                <a:ln w="0"/>
                <a:gradFill>
                  <a:gsLst>
                    <a:gs pos="21000">
                      <a:srgbClr val="53575C"/>
                    </a:gs>
                    <a:gs pos="88000">
                      <a:srgbClr val="C5C7CA"/>
                    </a:gs>
                  </a:gsLst>
                  <a:lin ang="5400000"/>
                </a:gradFill>
              </a:rPr>
              <a:t>Let’s Flourish </a:t>
            </a:r>
            <a:endParaRPr lang="en-US" sz="5400" b="0" cap="none" spc="0" dirty="0">
              <a:ln w="0"/>
              <a:gradFill>
                <a:gsLst>
                  <a:gs pos="21000">
                    <a:srgbClr val="53575C"/>
                  </a:gs>
                  <a:gs pos="88000">
                    <a:srgbClr val="C5C7CA"/>
                  </a:gs>
                </a:gsLst>
                <a:lin ang="5400000"/>
              </a:gradFill>
              <a:effectLst/>
            </a:endParaRPr>
          </a:p>
        </p:txBody>
      </p:sp>
    </p:spTree>
    <p:extLst>
      <p:ext uri="{BB962C8B-B14F-4D97-AF65-F5344CB8AC3E}">
        <p14:creationId xmlns:p14="http://schemas.microsoft.com/office/powerpoint/2010/main" val="14205954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FC38C-1474-B42F-C52A-BCCF4A256D03}"/>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22D2647B-3550-91CE-8691-8A830A2A70D0}"/>
              </a:ext>
            </a:extLst>
          </p:cNvPr>
          <p:cNvSpPr txBox="1"/>
          <p:nvPr/>
        </p:nvSpPr>
        <p:spPr>
          <a:xfrm>
            <a:off x="828263" y="371060"/>
            <a:ext cx="2358886" cy="2437655"/>
          </a:xfrm>
          <a:prstGeom prst="rect">
            <a:avLst/>
          </a:prstGeom>
          <a:noFill/>
        </p:spPr>
        <p:txBody>
          <a:bodyPr wrap="square" rtlCol="0">
            <a:spAutoFit/>
          </a:bodyPr>
          <a:lstStyle/>
          <a:p>
            <a:pPr marL="285750" indent="-285750" algn="ctr">
              <a:lnSpc>
                <a:spcPct val="150000"/>
              </a:lnSpc>
              <a:buFontTx/>
              <a:buChar char="-"/>
            </a:pPr>
            <a:r>
              <a:rPr lang="en-US" sz="2400" b="1" dirty="0">
                <a:solidFill>
                  <a:srgbClr val="FF0000"/>
                </a:solidFill>
                <a:latin typeface="Times New Roman" panose="02020603050405020304" pitchFamily="18" charset="0"/>
                <a:cs typeface="Times New Roman" panose="02020603050405020304" pitchFamily="18" charset="0"/>
              </a:rPr>
              <a:t>Our goal is :</a:t>
            </a:r>
          </a:p>
          <a:p>
            <a:pPr algn="ctr">
              <a:lnSpc>
                <a:spcPct val="150000"/>
              </a:lnSpc>
            </a:pPr>
            <a:r>
              <a:rPr lang="en-US" sz="2000" dirty="0">
                <a:latin typeface="Times New Roman" panose="02020603050405020304" pitchFamily="18" charset="0"/>
                <a:cs typeface="Times New Roman" panose="02020603050405020304" pitchFamily="18" charset="0"/>
              </a:rPr>
              <a:t>Brand Awareness</a:t>
            </a:r>
          </a:p>
          <a:p>
            <a:pPr algn="ctr">
              <a:lnSpc>
                <a:spcPct val="150000"/>
              </a:lnSpc>
            </a:pPr>
            <a:r>
              <a:rPr lang="en-US" sz="2000" dirty="0">
                <a:latin typeface="Times New Roman" panose="02020603050405020304" pitchFamily="18" charset="0"/>
                <a:cs typeface="Times New Roman" panose="02020603050405020304" pitchFamily="18" charset="0"/>
              </a:rPr>
              <a:t>Engagement </a:t>
            </a:r>
          </a:p>
          <a:p>
            <a:pPr algn="ctr">
              <a:lnSpc>
                <a:spcPct val="150000"/>
              </a:lnSpc>
            </a:pPr>
            <a:r>
              <a:rPr lang="en-US" sz="2000" dirty="0">
                <a:latin typeface="Times New Roman" panose="02020603050405020304" pitchFamily="18" charset="0"/>
                <a:cs typeface="Times New Roman" panose="02020603050405020304" pitchFamily="18" charset="0"/>
              </a:rPr>
              <a:t>Lead </a:t>
            </a:r>
          </a:p>
          <a:p>
            <a:pPr algn="ctr">
              <a:lnSpc>
                <a:spcPct val="150000"/>
              </a:lnSpc>
            </a:pPr>
            <a:r>
              <a:rPr lang="en-US" sz="2000" dirty="0">
                <a:latin typeface="Times New Roman" panose="02020603050405020304" pitchFamily="18" charset="0"/>
                <a:cs typeface="Times New Roman" panose="02020603050405020304" pitchFamily="18" charset="0"/>
              </a:rPr>
              <a:t>Sales </a:t>
            </a:r>
            <a:endParaRPr lang="en-US"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3F4D022A-49DB-0A53-55A7-78C7BE69814D}"/>
              </a:ext>
            </a:extLst>
          </p:cNvPr>
          <p:cNvSpPr txBox="1"/>
          <p:nvPr/>
        </p:nvSpPr>
        <p:spPr>
          <a:xfrm>
            <a:off x="927654" y="3684103"/>
            <a:ext cx="2358886" cy="2437655"/>
          </a:xfrm>
          <a:prstGeom prst="rect">
            <a:avLst/>
          </a:prstGeom>
          <a:noFill/>
        </p:spPr>
        <p:txBody>
          <a:bodyPr wrap="square" rtlCol="0">
            <a:spAutoFit/>
          </a:bodyPr>
          <a:lstStyle/>
          <a:p>
            <a:pPr marL="285750" indent="-285750" algn="ctr">
              <a:lnSpc>
                <a:spcPct val="150000"/>
              </a:lnSpc>
              <a:buFontTx/>
              <a:buChar char="-"/>
            </a:pPr>
            <a:r>
              <a:rPr lang="en-US" sz="2400" b="1" dirty="0">
                <a:solidFill>
                  <a:srgbClr val="FF0000"/>
                </a:solidFill>
                <a:latin typeface="Times New Roman" panose="02020603050405020304" pitchFamily="18" charset="0"/>
                <a:cs typeface="Times New Roman" panose="02020603050405020304" pitchFamily="18" charset="0"/>
              </a:rPr>
              <a:t>Our Strategy:</a:t>
            </a:r>
          </a:p>
          <a:p>
            <a:pPr algn="ctr">
              <a:lnSpc>
                <a:spcPct val="150000"/>
              </a:lnSpc>
            </a:pPr>
            <a:r>
              <a:rPr lang="en-US" sz="2000" dirty="0">
                <a:latin typeface="Times New Roman" panose="02020603050405020304" pitchFamily="18" charset="0"/>
                <a:cs typeface="Times New Roman" panose="02020603050405020304" pitchFamily="18" charset="0"/>
              </a:rPr>
              <a:t>Social Media Content through (Facebook, Instagram , </a:t>
            </a:r>
            <a:r>
              <a:rPr lang="en-US" sz="2000" dirty="0" err="1">
                <a:latin typeface="Times New Roman" panose="02020603050405020304" pitchFamily="18" charset="0"/>
                <a:cs typeface="Times New Roman" panose="02020603050405020304" pitchFamily="18" charset="0"/>
              </a:rPr>
              <a:t>TickTock</a:t>
            </a:r>
            <a:r>
              <a:rPr lang="en-US" sz="2000"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96D7BD9D-3887-4AFB-39BB-D39054AC70FE}"/>
              </a:ext>
            </a:extLst>
          </p:cNvPr>
          <p:cNvSpPr txBox="1"/>
          <p:nvPr/>
        </p:nvSpPr>
        <p:spPr>
          <a:xfrm>
            <a:off x="4114800" y="2014330"/>
            <a:ext cx="2358886" cy="1975990"/>
          </a:xfrm>
          <a:prstGeom prst="rect">
            <a:avLst/>
          </a:prstGeom>
          <a:noFill/>
        </p:spPr>
        <p:txBody>
          <a:bodyPr wrap="square" rtlCol="0">
            <a:spAutoFit/>
          </a:bodyPr>
          <a:lstStyle/>
          <a:p>
            <a:pPr marL="285750" indent="-285750" algn="ctr">
              <a:lnSpc>
                <a:spcPct val="150000"/>
              </a:lnSpc>
              <a:buFontTx/>
              <a:buChar char="-"/>
            </a:pPr>
            <a:r>
              <a:rPr lang="en-US" sz="2400" b="1" dirty="0">
                <a:solidFill>
                  <a:srgbClr val="FF0000"/>
                </a:solidFill>
                <a:latin typeface="Times New Roman" panose="02020603050405020304" pitchFamily="18" charset="0"/>
                <a:cs typeface="Times New Roman" panose="02020603050405020304" pitchFamily="18" charset="0"/>
              </a:rPr>
              <a:t>Content</a:t>
            </a:r>
          </a:p>
          <a:p>
            <a:pPr algn="ctr">
              <a:lnSpc>
                <a:spcPct val="150000"/>
              </a:lnSpc>
            </a:pPr>
            <a:r>
              <a:rPr lang="en-US" sz="2000" dirty="0">
                <a:latin typeface="Times New Roman" panose="02020603050405020304" pitchFamily="18" charset="0"/>
                <a:cs typeface="Times New Roman" panose="02020603050405020304" pitchFamily="18" charset="0"/>
              </a:rPr>
              <a:t>40% Engagement</a:t>
            </a:r>
          </a:p>
          <a:p>
            <a:pPr algn="ctr">
              <a:lnSpc>
                <a:spcPct val="150000"/>
              </a:lnSpc>
            </a:pPr>
            <a:r>
              <a:rPr lang="en-US" sz="2000" dirty="0">
                <a:latin typeface="Times New Roman" panose="02020603050405020304" pitchFamily="18" charset="0"/>
                <a:cs typeface="Times New Roman" panose="02020603050405020304" pitchFamily="18" charset="0"/>
              </a:rPr>
              <a:t>40% Educational</a:t>
            </a:r>
          </a:p>
          <a:p>
            <a:pPr algn="ctr">
              <a:lnSpc>
                <a:spcPct val="150000"/>
              </a:lnSpc>
            </a:pPr>
            <a:r>
              <a:rPr lang="en-US" sz="2000" dirty="0">
                <a:latin typeface="Times New Roman" panose="02020603050405020304" pitchFamily="18" charset="0"/>
                <a:cs typeface="Times New Roman" panose="02020603050405020304" pitchFamily="18" charset="0"/>
              </a:rPr>
              <a:t>20% Sales</a:t>
            </a:r>
            <a:endParaRPr lang="en-US" dirty="0">
              <a:latin typeface="Times New Roman" panose="02020603050405020304" pitchFamily="18" charset="0"/>
              <a:cs typeface="Times New Roman" panose="02020603050405020304" pitchFamily="18" charset="0"/>
            </a:endParaRPr>
          </a:p>
        </p:txBody>
      </p:sp>
      <p:pic>
        <p:nvPicPr>
          <p:cNvPr id="5122" name="Picture 2" descr="Image result for campaign">
            <a:extLst>
              <a:ext uri="{FF2B5EF4-FFF2-40B4-BE49-F238E27FC236}">
                <a16:creationId xmlns:a16="http://schemas.microsoft.com/office/drawing/2014/main" id="{D103BE91-B3B7-AFDD-616A-7D417774CD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2387" y="2331180"/>
            <a:ext cx="318135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1265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F5058-F71F-9A90-7AE5-B83479817B5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30321A3-2DF3-3F53-C279-FF9D182F96CA}"/>
              </a:ext>
            </a:extLst>
          </p:cNvPr>
          <p:cNvSpPr/>
          <p:nvPr/>
        </p:nvSpPr>
        <p:spPr>
          <a:xfrm>
            <a:off x="1140796" y="831296"/>
            <a:ext cx="4955204"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Platforms Links: </a:t>
            </a:r>
          </a:p>
        </p:txBody>
      </p:sp>
      <p:sp>
        <p:nvSpPr>
          <p:cNvPr id="4" name="TextBox 3">
            <a:extLst>
              <a:ext uri="{FF2B5EF4-FFF2-40B4-BE49-F238E27FC236}">
                <a16:creationId xmlns:a16="http://schemas.microsoft.com/office/drawing/2014/main" id="{BC942CCB-9EC6-B104-DEE4-812BF36FC6D4}"/>
              </a:ext>
            </a:extLst>
          </p:cNvPr>
          <p:cNvSpPr txBox="1"/>
          <p:nvPr/>
        </p:nvSpPr>
        <p:spPr>
          <a:xfrm>
            <a:off x="1256386" y="2070744"/>
            <a:ext cx="9226296" cy="375552"/>
          </a:xfrm>
          <a:prstGeom prst="rect">
            <a:avLst/>
          </a:prstGeom>
          <a:noFill/>
        </p:spPr>
        <p:txBody>
          <a:bodyPr wrap="square">
            <a:spAutoFit/>
          </a:bodyPr>
          <a:lstStyle/>
          <a:p>
            <a:pPr marL="0" marR="0">
              <a:lnSpc>
                <a:spcPct val="107000"/>
              </a:lnSpc>
              <a:spcBef>
                <a:spcPts val="0"/>
              </a:spcBef>
              <a:spcAft>
                <a:spcPts val="800"/>
              </a:spcAft>
            </a:pPr>
            <a:r>
              <a:rPr lang="en-US" sz="1800" u="sng" kern="100"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2"/>
              </a:rPr>
              <a:t>https://www.facebook.com/share/35c8rR6jFmvXizp1/?mibextid=qi2Omg</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6" name="TextBox 5">
            <a:extLst>
              <a:ext uri="{FF2B5EF4-FFF2-40B4-BE49-F238E27FC236}">
                <a16:creationId xmlns:a16="http://schemas.microsoft.com/office/drawing/2014/main" id="{4BB95822-2F71-0DBA-A204-114DB84398ED}"/>
              </a:ext>
            </a:extLst>
          </p:cNvPr>
          <p:cNvSpPr txBox="1"/>
          <p:nvPr/>
        </p:nvSpPr>
        <p:spPr>
          <a:xfrm>
            <a:off x="1256386" y="2897362"/>
            <a:ext cx="7799832" cy="375552"/>
          </a:xfrm>
          <a:prstGeom prst="rect">
            <a:avLst/>
          </a:prstGeom>
          <a:noFill/>
        </p:spPr>
        <p:txBody>
          <a:bodyPr wrap="square">
            <a:spAutoFit/>
          </a:bodyPr>
          <a:lstStyle/>
          <a:p>
            <a:pPr marL="0" marR="0">
              <a:lnSpc>
                <a:spcPct val="107000"/>
              </a:lnSpc>
              <a:spcBef>
                <a:spcPts val="0"/>
              </a:spcBef>
              <a:spcAft>
                <a:spcPts val="800"/>
              </a:spcAft>
            </a:pPr>
            <a:r>
              <a:rPr lang="en-US" sz="1800" u="sng" kern="100"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3"/>
              </a:rPr>
              <a:t>https://www.instagram.com/train_and_nourish?igsh=MTlvbmN3YTQ5amc4cA==</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8" name="TextBox 7">
            <a:extLst>
              <a:ext uri="{FF2B5EF4-FFF2-40B4-BE49-F238E27FC236}">
                <a16:creationId xmlns:a16="http://schemas.microsoft.com/office/drawing/2014/main" id="{BF9E69A0-6B15-8474-3C0C-CF0289B24CF6}"/>
              </a:ext>
            </a:extLst>
          </p:cNvPr>
          <p:cNvSpPr txBox="1"/>
          <p:nvPr/>
        </p:nvSpPr>
        <p:spPr>
          <a:xfrm>
            <a:off x="1256386" y="3791693"/>
            <a:ext cx="6097218" cy="375552"/>
          </a:xfrm>
          <a:prstGeom prst="rect">
            <a:avLst/>
          </a:prstGeom>
          <a:noFill/>
        </p:spPr>
        <p:txBody>
          <a:bodyPr wrap="square">
            <a:spAutoFit/>
          </a:bodyPr>
          <a:lstStyle/>
          <a:p>
            <a:pPr marL="0" marR="0">
              <a:lnSpc>
                <a:spcPct val="107000"/>
              </a:lnSpc>
              <a:spcBef>
                <a:spcPts val="0"/>
              </a:spcBef>
              <a:spcAft>
                <a:spcPts val="800"/>
              </a:spcAft>
            </a:pPr>
            <a:r>
              <a:rPr lang="en-US" sz="1800" u="sng" kern="100"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4"/>
              </a:rPr>
              <a:t>Coach Reem (@train_nourish) | TikTok</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6146" name="Picture 2" descr="Image result for facebook">
            <a:extLst>
              <a:ext uri="{FF2B5EF4-FFF2-40B4-BE49-F238E27FC236}">
                <a16:creationId xmlns:a16="http://schemas.microsoft.com/office/drawing/2014/main" id="{568AC5AD-5714-72E2-454E-D7991CB920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6015" y="4959706"/>
            <a:ext cx="900646" cy="77198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ticktock">
            <a:extLst>
              <a:ext uri="{FF2B5EF4-FFF2-40B4-BE49-F238E27FC236}">
                <a16:creationId xmlns:a16="http://schemas.microsoft.com/office/drawing/2014/main" id="{DDF5AE06-9B96-82DC-2FE8-D428442B66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17637" y="4906904"/>
            <a:ext cx="838581" cy="87758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instagram">
            <a:extLst>
              <a:ext uri="{FF2B5EF4-FFF2-40B4-BE49-F238E27FC236}">
                <a16:creationId xmlns:a16="http://schemas.microsoft.com/office/drawing/2014/main" id="{E776F2EE-E4FC-55BA-222D-9FEE811A7B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12758" y="5020436"/>
            <a:ext cx="1159196" cy="650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2569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BE2AF3D-B104-516F-9156-167386D40E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2416" y="813617"/>
            <a:ext cx="2421342" cy="5247552"/>
          </a:xfrm>
          <a:prstGeom prst="rect">
            <a:avLst/>
          </a:prstGeom>
        </p:spPr>
      </p:pic>
      <p:pic>
        <p:nvPicPr>
          <p:cNvPr id="12" name="Picture 11">
            <a:extLst>
              <a:ext uri="{FF2B5EF4-FFF2-40B4-BE49-F238E27FC236}">
                <a16:creationId xmlns:a16="http://schemas.microsoft.com/office/drawing/2014/main" id="{112C9DB4-6F16-8826-521D-10E79A8D76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15566" y="813617"/>
            <a:ext cx="2391376" cy="5183505"/>
          </a:xfrm>
          <a:prstGeom prst="rect">
            <a:avLst/>
          </a:prstGeom>
        </p:spPr>
      </p:pic>
      <p:pic>
        <p:nvPicPr>
          <p:cNvPr id="13" name="Picture 12">
            <a:extLst>
              <a:ext uri="{FF2B5EF4-FFF2-40B4-BE49-F238E27FC236}">
                <a16:creationId xmlns:a16="http://schemas.microsoft.com/office/drawing/2014/main" id="{C1AC5B41-721F-3106-A948-69F44BA30F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750" y="845640"/>
            <a:ext cx="2391505" cy="5183505"/>
          </a:xfrm>
          <a:prstGeom prst="rect">
            <a:avLst/>
          </a:prstGeom>
        </p:spPr>
      </p:pic>
    </p:spTree>
    <p:extLst>
      <p:ext uri="{BB962C8B-B14F-4D97-AF65-F5344CB8AC3E}">
        <p14:creationId xmlns:p14="http://schemas.microsoft.com/office/powerpoint/2010/main" val="30540867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D3713-D8D1-C51F-A236-E5A7EDF43992}"/>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AD4BC959-5D31-B341-DD92-3B53B555F0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22882" y="837710"/>
            <a:ext cx="2391376" cy="5182579"/>
          </a:xfrm>
          <a:prstGeom prst="rect">
            <a:avLst/>
          </a:prstGeom>
        </p:spPr>
      </p:pic>
      <p:pic>
        <p:nvPicPr>
          <p:cNvPr id="13" name="Picture 12">
            <a:extLst>
              <a:ext uri="{FF2B5EF4-FFF2-40B4-BE49-F238E27FC236}">
                <a16:creationId xmlns:a16="http://schemas.microsoft.com/office/drawing/2014/main" id="{24C51922-AE62-0408-CC92-EA2E05EB61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958750" y="845963"/>
            <a:ext cx="2391505" cy="5182859"/>
          </a:xfrm>
          <a:prstGeom prst="rect">
            <a:avLst/>
          </a:prstGeom>
        </p:spPr>
      </p:pic>
      <p:pic>
        <p:nvPicPr>
          <p:cNvPr id="2" name="Picture 1">
            <a:extLst>
              <a:ext uri="{FF2B5EF4-FFF2-40B4-BE49-F238E27FC236}">
                <a16:creationId xmlns:a16="http://schemas.microsoft.com/office/drawing/2014/main" id="{C516086C-6540-93C7-3522-C474BA54D1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63767" y="786620"/>
            <a:ext cx="2438471" cy="5284760"/>
          </a:xfrm>
          <a:prstGeom prst="rect">
            <a:avLst/>
          </a:prstGeom>
        </p:spPr>
      </p:pic>
    </p:spTree>
    <p:extLst>
      <p:ext uri="{BB962C8B-B14F-4D97-AF65-F5344CB8AC3E}">
        <p14:creationId xmlns:p14="http://schemas.microsoft.com/office/powerpoint/2010/main" val="31677556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490C8FF-C5C9-F256-573B-F78B0AC30FBC}"/>
              </a:ext>
            </a:extLst>
          </p:cNvPr>
          <p:cNvPicPr>
            <a:picLocks noChangeAspect="1"/>
          </p:cNvPicPr>
          <p:nvPr/>
        </p:nvPicPr>
        <p:blipFill>
          <a:blip r:embed="rId2"/>
          <a:stretch>
            <a:fillRect/>
          </a:stretch>
        </p:blipFill>
        <p:spPr>
          <a:xfrm>
            <a:off x="0" y="1316940"/>
            <a:ext cx="12192000" cy="4224120"/>
          </a:xfrm>
          <a:prstGeom prst="rect">
            <a:avLst/>
          </a:prstGeom>
        </p:spPr>
      </p:pic>
    </p:spTree>
    <p:extLst>
      <p:ext uri="{BB962C8B-B14F-4D97-AF65-F5344CB8AC3E}">
        <p14:creationId xmlns:p14="http://schemas.microsoft.com/office/powerpoint/2010/main" val="19566979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F116D1B-5749-7DBF-DF4A-160E836663C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95303" y="989381"/>
            <a:ext cx="2251406" cy="4879238"/>
          </a:xfrm>
          <a:prstGeom prst="rect">
            <a:avLst/>
          </a:prstGeom>
        </p:spPr>
      </p:pic>
      <p:pic>
        <p:nvPicPr>
          <p:cNvPr id="12" name="Picture 11">
            <a:extLst>
              <a:ext uri="{FF2B5EF4-FFF2-40B4-BE49-F238E27FC236}">
                <a16:creationId xmlns:a16="http://schemas.microsoft.com/office/drawing/2014/main" id="{E28B1ABD-CD1D-E0A4-DA05-D1DBB0D575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03411" y="916229"/>
            <a:ext cx="2318914" cy="5025541"/>
          </a:xfrm>
          <a:prstGeom prst="rect">
            <a:avLst/>
          </a:prstGeom>
        </p:spPr>
      </p:pic>
      <p:sp>
        <p:nvSpPr>
          <p:cNvPr id="16" name="Rectangle 15">
            <a:extLst>
              <a:ext uri="{FF2B5EF4-FFF2-40B4-BE49-F238E27FC236}">
                <a16:creationId xmlns:a16="http://schemas.microsoft.com/office/drawing/2014/main" id="{48E7035D-1C56-73E2-31D0-55D6C2561138}"/>
              </a:ext>
            </a:extLst>
          </p:cNvPr>
          <p:cNvSpPr/>
          <p:nvPr/>
        </p:nvSpPr>
        <p:spPr>
          <a:xfrm>
            <a:off x="7105875" y="1660849"/>
            <a:ext cx="3204403" cy="341632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Instagram </a:t>
            </a:r>
          </a:p>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&amp;</a:t>
            </a:r>
            <a:b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br>
            <a:r>
              <a:rPr lang="en-US" sz="5400" b="1" cap="none" spc="0" dirty="0" err="1">
                <a:ln w="9525">
                  <a:solidFill>
                    <a:schemeClr val="bg1"/>
                  </a:solidFill>
                  <a:prstDash val="solid"/>
                </a:ln>
                <a:solidFill>
                  <a:schemeClr val="tx1"/>
                </a:solidFill>
                <a:effectLst>
                  <a:outerShdw blurRad="12700" dist="38100" dir="2700000" algn="tl" rotWithShape="0">
                    <a:schemeClr val="bg1">
                      <a:lumMod val="50000"/>
                    </a:schemeClr>
                  </a:outerShdw>
                </a:effectLst>
              </a:rPr>
              <a:t>TickTock</a:t>
            </a: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 </a:t>
            </a:r>
            <a:b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b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Screens</a:t>
            </a:r>
          </a:p>
        </p:txBody>
      </p:sp>
    </p:spTree>
    <p:extLst>
      <p:ext uri="{BB962C8B-B14F-4D97-AF65-F5344CB8AC3E}">
        <p14:creationId xmlns:p14="http://schemas.microsoft.com/office/powerpoint/2010/main" val="21919256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34C91C3-ED18-C201-6BA4-3B3443A4E6FB}"/>
              </a:ext>
            </a:extLst>
          </p:cNvPr>
          <p:cNvSpPr/>
          <p:nvPr/>
        </p:nvSpPr>
        <p:spPr>
          <a:xfrm>
            <a:off x="1110149" y="926394"/>
            <a:ext cx="4938853" cy="923330"/>
          </a:xfrm>
          <a:prstGeom prst="rect">
            <a:avLst/>
          </a:prstGeom>
          <a:noFill/>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Sponsored Ads :</a:t>
            </a:r>
          </a:p>
        </p:txBody>
      </p:sp>
      <p:sp>
        <p:nvSpPr>
          <p:cNvPr id="12" name="Rectangle 11">
            <a:extLst>
              <a:ext uri="{FF2B5EF4-FFF2-40B4-BE49-F238E27FC236}">
                <a16:creationId xmlns:a16="http://schemas.microsoft.com/office/drawing/2014/main" id="{A567B875-1284-5EA1-E2D2-9072EC96C895}"/>
              </a:ext>
            </a:extLst>
          </p:cNvPr>
          <p:cNvSpPr/>
          <p:nvPr/>
        </p:nvSpPr>
        <p:spPr>
          <a:xfrm>
            <a:off x="1628519" y="2111456"/>
            <a:ext cx="2962655" cy="1754326"/>
          </a:xfrm>
          <a:prstGeom prst="rect">
            <a:avLst/>
          </a:prstGeom>
          <a:noFill/>
        </p:spPr>
        <p:txBody>
          <a:bodyPr wrap="square" lIns="91440" tIns="45720" rIns="91440" bIns="45720">
            <a:spAutoFit/>
          </a:bodyPr>
          <a:lstStyle/>
          <a:p>
            <a:pPr algn="ctr"/>
            <a:r>
              <a:rPr lang="en-US" sz="3600" b="1" dirty="0">
                <a:ln w="22225">
                  <a:solidFill>
                    <a:schemeClr val="accent2"/>
                  </a:solidFill>
                  <a:prstDash val="solid"/>
                </a:ln>
                <a:solidFill>
                  <a:schemeClr val="accent2">
                    <a:lumMod val="40000"/>
                    <a:lumOff val="60000"/>
                  </a:schemeClr>
                </a:solidFill>
              </a:rPr>
              <a:t> 1. Paid Post</a:t>
            </a:r>
          </a:p>
          <a:p>
            <a:pPr algn="ctr"/>
            <a:endParaRPr lang="en-US" sz="3600" b="1" dirty="0">
              <a:ln w="22225">
                <a:solidFill>
                  <a:schemeClr val="accent2"/>
                </a:solidFill>
                <a:prstDash val="solid"/>
              </a:ln>
              <a:solidFill>
                <a:schemeClr val="accent2">
                  <a:lumMod val="40000"/>
                  <a:lumOff val="60000"/>
                </a:schemeClr>
              </a:solidFill>
            </a:endParaRPr>
          </a:p>
          <a:p>
            <a:pPr algn="ctr"/>
            <a:r>
              <a:rPr lang="en-US" sz="3600" b="1" dirty="0">
                <a:ln w="22225">
                  <a:solidFill>
                    <a:schemeClr val="accent2"/>
                  </a:solidFill>
                  <a:prstDash val="solid"/>
                </a:ln>
                <a:solidFill>
                  <a:schemeClr val="accent2">
                    <a:lumMod val="40000"/>
                    <a:lumOff val="60000"/>
                  </a:schemeClr>
                </a:solidFill>
              </a:rPr>
              <a:t>2. Paid video</a:t>
            </a:r>
            <a:endParaRPr lang="en-US" sz="5400" b="1" dirty="0">
              <a:ln w="22225">
                <a:solidFill>
                  <a:schemeClr val="accent2"/>
                </a:solidFill>
                <a:prstDash val="solid"/>
              </a:ln>
              <a:solidFill>
                <a:schemeClr val="accent2">
                  <a:lumMod val="40000"/>
                  <a:lumOff val="60000"/>
                </a:schemeClr>
              </a:solidFill>
            </a:endParaRPr>
          </a:p>
        </p:txBody>
      </p:sp>
      <p:pic>
        <p:nvPicPr>
          <p:cNvPr id="14" name="Picture 13">
            <a:extLst>
              <a:ext uri="{FF2B5EF4-FFF2-40B4-BE49-F238E27FC236}">
                <a16:creationId xmlns:a16="http://schemas.microsoft.com/office/drawing/2014/main" id="{8A54E393-76D9-5F0B-E6AA-E2890D48E6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841248"/>
            <a:ext cx="2334731" cy="5054898"/>
          </a:xfrm>
          <a:prstGeom prst="rect">
            <a:avLst/>
          </a:prstGeom>
        </p:spPr>
      </p:pic>
      <p:pic>
        <p:nvPicPr>
          <p:cNvPr id="16" name="Picture 15">
            <a:extLst>
              <a:ext uri="{FF2B5EF4-FFF2-40B4-BE49-F238E27FC236}">
                <a16:creationId xmlns:a16="http://schemas.microsoft.com/office/drawing/2014/main" id="{E38982D4-8849-0404-D686-ADFE7C9EE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6637" y="859234"/>
            <a:ext cx="2334730" cy="5054895"/>
          </a:xfrm>
          <a:prstGeom prst="rect">
            <a:avLst/>
          </a:prstGeom>
        </p:spPr>
      </p:pic>
    </p:spTree>
    <p:extLst>
      <p:ext uri="{BB962C8B-B14F-4D97-AF65-F5344CB8AC3E}">
        <p14:creationId xmlns:p14="http://schemas.microsoft.com/office/powerpoint/2010/main" val="19942469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3407AAC-7E6F-B22E-845D-585CBE290B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2599" y="775411"/>
            <a:ext cx="2450423" cy="5307178"/>
          </a:xfrm>
          <a:prstGeom prst="rect">
            <a:avLst/>
          </a:prstGeom>
        </p:spPr>
      </p:pic>
      <p:pic>
        <p:nvPicPr>
          <p:cNvPr id="10" name="Picture 9">
            <a:extLst>
              <a:ext uri="{FF2B5EF4-FFF2-40B4-BE49-F238E27FC236}">
                <a16:creationId xmlns:a16="http://schemas.microsoft.com/office/drawing/2014/main" id="{47DC6DDD-2AFA-95D0-F729-FDC8725BE7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6341" y="775411"/>
            <a:ext cx="2449467" cy="5307178"/>
          </a:xfrm>
          <a:prstGeom prst="rect">
            <a:avLst/>
          </a:prstGeom>
        </p:spPr>
      </p:pic>
      <p:pic>
        <p:nvPicPr>
          <p:cNvPr id="12" name="Picture 11">
            <a:extLst>
              <a:ext uri="{FF2B5EF4-FFF2-40B4-BE49-F238E27FC236}">
                <a16:creationId xmlns:a16="http://schemas.microsoft.com/office/drawing/2014/main" id="{62341AE8-AD1C-A83D-B926-91D7DA8A86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9127" y="936190"/>
            <a:ext cx="3007074" cy="4853789"/>
          </a:xfrm>
          <a:prstGeom prst="rect">
            <a:avLst/>
          </a:prstGeom>
        </p:spPr>
      </p:pic>
    </p:spTree>
    <p:extLst>
      <p:ext uri="{BB962C8B-B14F-4D97-AF65-F5344CB8AC3E}">
        <p14:creationId xmlns:p14="http://schemas.microsoft.com/office/powerpoint/2010/main" val="13972598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6A555A-4441-4E3E-5F18-95B60376D3D7}"/>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8033F2C2-4B8C-A733-AF9D-8909ED42C0E1}"/>
              </a:ext>
            </a:extLst>
          </p:cNvPr>
          <p:cNvSpPr/>
          <p:nvPr/>
        </p:nvSpPr>
        <p:spPr>
          <a:xfrm>
            <a:off x="1210634" y="2074880"/>
            <a:ext cx="2454282" cy="1323439"/>
          </a:xfrm>
          <a:prstGeom prst="rect">
            <a:avLst/>
          </a:prstGeom>
          <a:noFill/>
        </p:spPr>
        <p:txBody>
          <a:bodyPr wrap="square" lIns="91440" tIns="45720" rIns="91440" bIns="45720">
            <a:spAutoFit/>
          </a:bodyPr>
          <a:lstStyle/>
          <a:p>
            <a:pPr algn="ctr"/>
            <a:r>
              <a:rPr lang="en-US" sz="4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Campaign </a:t>
            </a:r>
          </a:p>
          <a:p>
            <a:pPr algn="ctr"/>
            <a:r>
              <a:rPr lang="en-US" sz="4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Screens</a:t>
            </a:r>
          </a:p>
        </p:txBody>
      </p:sp>
      <p:pic>
        <p:nvPicPr>
          <p:cNvPr id="14" name="Picture 13">
            <a:extLst>
              <a:ext uri="{FF2B5EF4-FFF2-40B4-BE49-F238E27FC236}">
                <a16:creationId xmlns:a16="http://schemas.microsoft.com/office/drawing/2014/main" id="{51AF835D-4971-37B7-8B9F-607248F7ED5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964838" y="1911096"/>
            <a:ext cx="7135156" cy="3430829"/>
          </a:xfrm>
          <a:prstGeom prst="rect">
            <a:avLst/>
          </a:prstGeom>
        </p:spPr>
      </p:pic>
    </p:spTree>
    <p:extLst>
      <p:ext uri="{BB962C8B-B14F-4D97-AF65-F5344CB8AC3E}">
        <p14:creationId xmlns:p14="http://schemas.microsoft.com/office/powerpoint/2010/main" val="1588495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Red dots on a black background&#10;&#10;Description automatically generated">
            <a:extLst>
              <a:ext uri="{FF2B5EF4-FFF2-40B4-BE49-F238E27FC236}">
                <a16:creationId xmlns:a16="http://schemas.microsoft.com/office/drawing/2014/main" id="{CB7CF9BA-0555-77A5-F846-DD80196DE035}"/>
              </a:ext>
            </a:extLst>
          </p:cNvPr>
          <p:cNvPicPr>
            <a:picLocks noGrp="1" noChangeAspect="1"/>
          </p:cNvPicPr>
          <p:nvPr>
            <p:ph sz="half" idx="14"/>
          </p:nvPr>
        </p:nvPicPr>
        <p:blipFill>
          <a:blip r:embed="rId2"/>
          <a:stretch>
            <a:fillRect/>
          </a:stretch>
        </p:blipFill>
        <p:spPr>
          <a:xfrm>
            <a:off x="893504" y="787543"/>
            <a:ext cx="8437789" cy="1333500"/>
          </a:xfrm>
        </p:spPr>
      </p:pic>
      <p:graphicFrame>
        <p:nvGraphicFramePr>
          <p:cNvPr id="10" name="Table 9">
            <a:extLst>
              <a:ext uri="{FF2B5EF4-FFF2-40B4-BE49-F238E27FC236}">
                <a16:creationId xmlns:a16="http://schemas.microsoft.com/office/drawing/2014/main" id="{9779F1A2-7AFC-1DF8-8C40-CD3036D05938}"/>
              </a:ext>
            </a:extLst>
          </p:cNvPr>
          <p:cNvGraphicFramePr>
            <a:graphicFrameLocks noGrp="1"/>
          </p:cNvGraphicFramePr>
          <p:nvPr>
            <p:extLst>
              <p:ext uri="{D42A27DB-BD31-4B8C-83A1-F6EECF244321}">
                <p14:modId xmlns:p14="http://schemas.microsoft.com/office/powerpoint/2010/main" val="3351555714"/>
              </p:ext>
            </p:extLst>
          </p:nvPr>
        </p:nvGraphicFramePr>
        <p:xfrm>
          <a:off x="2534816" y="2029408"/>
          <a:ext cx="8384155" cy="4047788"/>
        </p:xfrm>
        <a:graphic>
          <a:graphicData uri="http://schemas.openxmlformats.org/drawingml/2006/table">
            <a:tbl>
              <a:tblPr firstRow="1" firstCol="1" bandRow="1">
                <a:tableStyleId>{8A107856-5554-42FB-B03E-39F5DBC370BA}</a:tableStyleId>
              </a:tblPr>
              <a:tblGrid>
                <a:gridCol w="1984586">
                  <a:extLst>
                    <a:ext uri="{9D8B030D-6E8A-4147-A177-3AD203B41FA5}">
                      <a16:colId xmlns:a16="http://schemas.microsoft.com/office/drawing/2014/main" val="1441403161"/>
                    </a:ext>
                  </a:extLst>
                </a:gridCol>
                <a:gridCol w="2114015">
                  <a:extLst>
                    <a:ext uri="{9D8B030D-6E8A-4147-A177-3AD203B41FA5}">
                      <a16:colId xmlns:a16="http://schemas.microsoft.com/office/drawing/2014/main" val="3538194286"/>
                    </a:ext>
                  </a:extLst>
                </a:gridCol>
                <a:gridCol w="2171539">
                  <a:extLst>
                    <a:ext uri="{9D8B030D-6E8A-4147-A177-3AD203B41FA5}">
                      <a16:colId xmlns:a16="http://schemas.microsoft.com/office/drawing/2014/main" val="1444500353"/>
                    </a:ext>
                  </a:extLst>
                </a:gridCol>
                <a:gridCol w="2114015">
                  <a:extLst>
                    <a:ext uri="{9D8B030D-6E8A-4147-A177-3AD203B41FA5}">
                      <a16:colId xmlns:a16="http://schemas.microsoft.com/office/drawing/2014/main" val="1732820375"/>
                    </a:ext>
                  </a:extLst>
                </a:gridCol>
              </a:tblGrid>
              <a:tr h="455223">
                <a:tc>
                  <a:txBody>
                    <a:bodyPr/>
                    <a:lstStyle/>
                    <a:p>
                      <a:pPr marL="0" marR="0" algn="l" rtl="0">
                        <a:lnSpc>
                          <a:spcPct val="150000"/>
                        </a:lnSpc>
                      </a:pPr>
                      <a:endParaRPr lang="en-US" dirty="0">
                        <a:effectLst/>
                      </a:endParaRPr>
                    </a:p>
                  </a:txBody>
                  <a:tcPr marL="0" marR="0" marT="0" marB="0" anchor="ctr"/>
                </a:tc>
                <a:tc>
                  <a:txBody>
                    <a:bodyPr/>
                    <a:lstStyle/>
                    <a:p>
                      <a:pPr marL="0" marR="0" algn="ctr" rtl="0">
                        <a:lnSpc>
                          <a:spcPct val="150000"/>
                        </a:lnSpc>
                      </a:pPr>
                      <a:r>
                        <a:rPr lang="en-US" sz="1400" b="1" kern="100" dirty="0">
                          <a:solidFill>
                            <a:srgbClr val="FF0000"/>
                          </a:solidFill>
                          <a:effectLst/>
                        </a:rPr>
                        <a:t>Feature </a:t>
                      </a:r>
                      <a:endParaRPr lang="en-US" b="1">
                        <a:solidFill>
                          <a:srgbClr val="FF0000"/>
                        </a:solidFill>
                        <a:effectLst/>
                      </a:endParaRPr>
                    </a:p>
                  </a:txBody>
                  <a:tcPr marL="0" marR="0" marT="0" marB="0" anchor="ctr"/>
                </a:tc>
                <a:tc>
                  <a:txBody>
                    <a:bodyPr/>
                    <a:lstStyle/>
                    <a:p>
                      <a:pPr marL="0" marR="0" algn="ctr" rtl="0">
                        <a:lnSpc>
                          <a:spcPct val="150000"/>
                        </a:lnSpc>
                      </a:pPr>
                      <a:r>
                        <a:rPr lang="en-US" sz="1400" b="1" kern="100" dirty="0">
                          <a:solidFill>
                            <a:srgbClr val="FF0000"/>
                          </a:solidFill>
                          <a:effectLst/>
                        </a:rPr>
                        <a:t>Advantage </a:t>
                      </a:r>
                      <a:endParaRPr lang="en-US" b="1">
                        <a:solidFill>
                          <a:srgbClr val="FF0000"/>
                        </a:solidFill>
                        <a:effectLst/>
                      </a:endParaRPr>
                    </a:p>
                  </a:txBody>
                  <a:tcPr marL="0" marR="0" marT="0" marB="0" anchor="ctr"/>
                </a:tc>
                <a:tc>
                  <a:txBody>
                    <a:bodyPr/>
                    <a:lstStyle/>
                    <a:p>
                      <a:pPr marL="0" marR="0" algn="ctr" rtl="0">
                        <a:lnSpc>
                          <a:spcPct val="150000"/>
                        </a:lnSpc>
                      </a:pPr>
                      <a:r>
                        <a:rPr lang="en-US" sz="1400" b="1" kern="100" dirty="0">
                          <a:solidFill>
                            <a:srgbClr val="FF0000"/>
                          </a:solidFill>
                          <a:effectLst/>
                        </a:rPr>
                        <a:t>Benefit </a:t>
                      </a:r>
                      <a:endParaRPr lang="en-US" b="1">
                        <a:solidFill>
                          <a:srgbClr val="FF0000"/>
                        </a:solidFill>
                        <a:effectLst/>
                      </a:endParaRPr>
                    </a:p>
                  </a:txBody>
                  <a:tcPr marL="0" marR="0" marT="0" marB="0" anchor="ctr"/>
                </a:tc>
                <a:extLst>
                  <a:ext uri="{0D108BD9-81ED-4DB2-BD59-A6C34878D82A}">
                    <a16:rowId xmlns:a16="http://schemas.microsoft.com/office/drawing/2014/main" val="1428910303"/>
                  </a:ext>
                </a:extLst>
              </a:tr>
              <a:tr h="479829">
                <a:tc>
                  <a:txBody>
                    <a:bodyPr/>
                    <a:lstStyle/>
                    <a:p>
                      <a:pPr marL="0" marR="0" algn="l" rtl="0">
                        <a:lnSpc>
                          <a:spcPct val="150000"/>
                        </a:lnSpc>
                      </a:pPr>
                      <a:r>
                        <a:rPr lang="en-US" sz="1200" kern="100" dirty="0">
                          <a:solidFill>
                            <a:srgbClr val="000000"/>
                          </a:solidFill>
                          <a:effectLst/>
                        </a:rPr>
                        <a:t>Nourishment Systems</a:t>
                      </a:r>
                      <a:endParaRPr lang="en-US" dirty="0">
                        <a:effectLst/>
                      </a:endParaRPr>
                    </a:p>
                  </a:txBody>
                  <a:tcPr marL="0" marR="0" marT="0" marB="0" anchor="ctr"/>
                </a:tc>
                <a:tc>
                  <a:txBody>
                    <a:bodyPr/>
                    <a:lstStyle/>
                    <a:p>
                      <a:pPr marL="0" marR="0" algn="ctr" rtl="1">
                        <a:lnSpc>
                          <a:spcPct val="150000"/>
                        </a:lnSpc>
                      </a:pPr>
                      <a:r>
                        <a:rPr lang="ar-EG" sz="1400" kern="100" dirty="0">
                          <a:solidFill>
                            <a:srgbClr val="000000"/>
                          </a:solidFill>
                          <a:effectLst/>
                        </a:rPr>
                        <a:t>انظمه تغذية للنحافة</a:t>
                      </a:r>
                      <a:endParaRPr lang="ar-EG" dirty="0">
                        <a:effectLst/>
                      </a:endParaRPr>
                    </a:p>
                  </a:txBody>
                  <a:tcPr marL="0" marR="0" marT="0" marB="0" anchor="ctr"/>
                </a:tc>
                <a:tc>
                  <a:txBody>
                    <a:bodyPr/>
                    <a:lstStyle/>
                    <a:p>
                      <a:pPr marL="0" marR="0" algn="ctr" rtl="1">
                        <a:lnSpc>
                          <a:spcPct val="150000"/>
                        </a:lnSpc>
                      </a:pPr>
                      <a:r>
                        <a:rPr lang="ar-SA" sz="1400" kern="100" dirty="0">
                          <a:solidFill>
                            <a:srgbClr val="000000"/>
                          </a:solidFill>
                          <a:effectLst/>
                        </a:rPr>
                        <a:t>الوصول للوزن المناسب</a:t>
                      </a:r>
                      <a:endParaRPr lang="ar-SA" dirty="0">
                        <a:effectLst/>
                      </a:endParaRPr>
                    </a:p>
                  </a:txBody>
                  <a:tcPr marL="0" marR="0" marT="0" marB="0" anchor="ctr"/>
                </a:tc>
                <a:tc>
                  <a:txBody>
                    <a:bodyPr/>
                    <a:lstStyle/>
                    <a:p>
                      <a:pPr marL="0" marR="0" algn="ctr" rtl="0">
                        <a:lnSpc>
                          <a:spcPct val="150000"/>
                        </a:lnSpc>
                      </a:pPr>
                      <a:r>
                        <a:rPr lang="ar-SA" sz="1400" kern="100" dirty="0">
                          <a:solidFill>
                            <a:srgbClr val="000000"/>
                          </a:solidFill>
                          <a:effectLst/>
                        </a:rPr>
                        <a:t>صحه وثقه ووزت احسن</a:t>
                      </a:r>
                      <a:endParaRPr lang="ar-SA" dirty="0">
                        <a:effectLst/>
                      </a:endParaRPr>
                    </a:p>
                  </a:txBody>
                  <a:tcPr marL="0" marR="0" marT="0" marB="0" anchor="ctr"/>
                </a:tc>
                <a:extLst>
                  <a:ext uri="{0D108BD9-81ED-4DB2-BD59-A6C34878D82A}">
                    <a16:rowId xmlns:a16="http://schemas.microsoft.com/office/drawing/2014/main" val="3109036496"/>
                  </a:ext>
                </a:extLst>
              </a:tr>
              <a:tr h="455223">
                <a:tc>
                  <a:txBody>
                    <a:bodyPr/>
                    <a:lstStyle/>
                    <a:p>
                      <a:pPr marL="0" marR="0" algn="l" rtl="0">
                        <a:lnSpc>
                          <a:spcPct val="150000"/>
                        </a:lnSpc>
                      </a:pPr>
                      <a:endParaRPr lang="en-US" dirty="0">
                        <a:effectLst/>
                      </a:endParaRPr>
                    </a:p>
                  </a:txBody>
                  <a:tcPr marL="0" marR="0" marT="0" marB="0" anchor="ctr"/>
                </a:tc>
                <a:tc>
                  <a:txBody>
                    <a:bodyPr/>
                    <a:lstStyle/>
                    <a:p>
                      <a:pPr marL="0" marR="0" algn="ctr" rtl="0">
                        <a:lnSpc>
                          <a:spcPct val="150000"/>
                        </a:lnSpc>
                      </a:pPr>
                      <a:r>
                        <a:rPr lang="ar-EG" sz="1400" kern="100" dirty="0">
                          <a:solidFill>
                            <a:srgbClr val="000000"/>
                          </a:solidFill>
                          <a:effectLst/>
                        </a:rPr>
                        <a:t>انظمه تغذية </a:t>
                      </a:r>
                      <a:r>
                        <a:rPr lang="ar-EG" sz="1400" kern="100" err="1">
                          <a:solidFill>
                            <a:srgbClr val="000000"/>
                          </a:solidFill>
                          <a:effectLst/>
                        </a:rPr>
                        <a:t>للسمنه</a:t>
                      </a:r>
                      <a:endParaRPr lang="ar-EG" err="1">
                        <a:effectLst/>
                      </a:endParaRPr>
                    </a:p>
                  </a:txBody>
                  <a:tcPr marL="0" marR="0" marT="0" marB="0" anchor="ctr"/>
                </a:tc>
                <a:tc>
                  <a:txBody>
                    <a:bodyPr/>
                    <a:lstStyle/>
                    <a:p>
                      <a:pPr marL="0" marR="0" algn="ctr" rtl="1">
                        <a:lnSpc>
                          <a:spcPct val="150000"/>
                        </a:lnSpc>
                      </a:pPr>
                      <a:r>
                        <a:rPr lang="ar-SA" sz="1400" kern="100" dirty="0">
                          <a:solidFill>
                            <a:srgbClr val="000000"/>
                          </a:solidFill>
                          <a:effectLst/>
                        </a:rPr>
                        <a:t>الوصول للوزن المناسب</a:t>
                      </a:r>
                      <a:endParaRPr lang="ar-SA" dirty="0">
                        <a:effectLst/>
                      </a:endParaRPr>
                    </a:p>
                  </a:txBody>
                  <a:tcPr marL="0" marR="0" marT="0" marB="0" anchor="ctr"/>
                </a:tc>
                <a:tc>
                  <a:txBody>
                    <a:bodyPr/>
                    <a:lstStyle/>
                    <a:p>
                      <a:pPr marL="0" marR="0" algn="ctr" rtl="0">
                        <a:lnSpc>
                          <a:spcPct val="150000"/>
                        </a:lnSpc>
                      </a:pPr>
                      <a:r>
                        <a:rPr lang="ar-EG" sz="1400" kern="100" dirty="0">
                          <a:solidFill>
                            <a:srgbClr val="000000"/>
                          </a:solidFill>
                          <a:effectLst/>
                        </a:rPr>
                        <a:t>التخلص من الجوع </a:t>
                      </a:r>
                      <a:r>
                        <a:rPr lang="ar-EG" sz="1400" kern="100" err="1">
                          <a:solidFill>
                            <a:srgbClr val="000000"/>
                          </a:solidFill>
                          <a:effectLst/>
                        </a:rPr>
                        <a:t>العاطفى</a:t>
                      </a:r>
                      <a:endParaRPr lang="ar-EG" err="1">
                        <a:effectLst/>
                      </a:endParaRPr>
                    </a:p>
                  </a:txBody>
                  <a:tcPr marL="0" marR="0" marT="0" marB="0" anchor="ctr"/>
                </a:tc>
                <a:extLst>
                  <a:ext uri="{0D108BD9-81ED-4DB2-BD59-A6C34878D82A}">
                    <a16:rowId xmlns:a16="http://schemas.microsoft.com/office/drawing/2014/main" val="1477401627"/>
                  </a:ext>
                </a:extLst>
              </a:tr>
              <a:tr h="553649">
                <a:tc>
                  <a:txBody>
                    <a:bodyPr/>
                    <a:lstStyle/>
                    <a:p>
                      <a:pPr marL="0" marR="0" algn="l" rtl="0">
                        <a:lnSpc>
                          <a:spcPct val="150000"/>
                        </a:lnSpc>
                      </a:pPr>
                      <a:endParaRPr lang="en-US" dirty="0">
                        <a:effectLst/>
                      </a:endParaRPr>
                    </a:p>
                  </a:txBody>
                  <a:tcPr marL="0" marR="0" marT="0" marB="0" anchor="ctr"/>
                </a:tc>
                <a:tc>
                  <a:txBody>
                    <a:bodyPr/>
                    <a:lstStyle/>
                    <a:p>
                      <a:pPr marL="0" marR="0" algn="ctr" rtl="0">
                        <a:lnSpc>
                          <a:spcPct val="150000"/>
                        </a:lnSpc>
                      </a:pPr>
                      <a:r>
                        <a:rPr lang="ar-EG" sz="1400" kern="100" dirty="0">
                          <a:solidFill>
                            <a:srgbClr val="000000"/>
                          </a:solidFill>
                          <a:effectLst/>
                        </a:rPr>
                        <a:t>انظمه تغذية لمرضى حساسية الطعام</a:t>
                      </a:r>
                      <a:endParaRPr lang="ar-EG" dirty="0">
                        <a:effectLst/>
                      </a:endParaRPr>
                    </a:p>
                  </a:txBody>
                  <a:tcPr marL="0" marR="0" marT="0" marB="0" anchor="ctr"/>
                </a:tc>
                <a:tc>
                  <a:txBody>
                    <a:bodyPr/>
                    <a:lstStyle/>
                    <a:p>
                      <a:pPr marL="0" marR="0" algn="ctr" rtl="1">
                        <a:lnSpc>
                          <a:spcPct val="150000"/>
                        </a:lnSpc>
                      </a:pPr>
                      <a:r>
                        <a:rPr lang="ar-SA" sz="1400" kern="100" dirty="0">
                          <a:solidFill>
                            <a:srgbClr val="000000"/>
                          </a:solidFill>
                          <a:effectLst/>
                        </a:rPr>
                        <a:t>تنوع اطعمه امن واكلات مناسبة</a:t>
                      </a:r>
                      <a:endParaRPr lang="ar-SA" dirty="0">
                        <a:effectLst/>
                      </a:endParaRPr>
                    </a:p>
                  </a:txBody>
                  <a:tcPr marL="0" marR="0" marT="0" marB="0" anchor="ctr"/>
                </a:tc>
                <a:tc>
                  <a:txBody>
                    <a:bodyPr/>
                    <a:lstStyle/>
                    <a:p>
                      <a:pPr marL="0" marR="0" algn="ctr" rtl="0">
                        <a:lnSpc>
                          <a:spcPct val="150000"/>
                        </a:lnSpc>
                      </a:pPr>
                      <a:r>
                        <a:rPr lang="ar-SA" sz="1400" kern="100" dirty="0">
                          <a:solidFill>
                            <a:srgbClr val="000000"/>
                          </a:solidFill>
                          <a:effectLst/>
                        </a:rPr>
                        <a:t>التخلص من متاعب حساسية الطعام</a:t>
                      </a:r>
                      <a:endParaRPr lang="ar-SA" dirty="0">
                        <a:effectLst/>
                      </a:endParaRPr>
                    </a:p>
                  </a:txBody>
                  <a:tcPr marL="0" marR="0" marT="0" marB="0" anchor="ctr"/>
                </a:tc>
                <a:extLst>
                  <a:ext uri="{0D108BD9-81ED-4DB2-BD59-A6C34878D82A}">
                    <a16:rowId xmlns:a16="http://schemas.microsoft.com/office/drawing/2014/main" val="241381647"/>
                  </a:ext>
                </a:extLst>
              </a:tr>
              <a:tr h="701288">
                <a:tc>
                  <a:txBody>
                    <a:bodyPr/>
                    <a:lstStyle/>
                    <a:p>
                      <a:pPr marL="0" marR="0" algn="l" rtl="0">
                        <a:lnSpc>
                          <a:spcPct val="150000"/>
                        </a:lnSpc>
                      </a:pPr>
                      <a:r>
                        <a:rPr lang="en-US" sz="1200" kern="100" dirty="0">
                          <a:solidFill>
                            <a:srgbClr val="000000"/>
                          </a:solidFill>
                          <a:effectLst/>
                        </a:rPr>
                        <a:t>Training Systems</a:t>
                      </a:r>
                      <a:endParaRPr lang="en-US" dirty="0">
                        <a:effectLst/>
                      </a:endParaRPr>
                    </a:p>
                  </a:txBody>
                  <a:tcPr marL="0" marR="0" marT="0" marB="0" anchor="ctr"/>
                </a:tc>
                <a:tc>
                  <a:txBody>
                    <a:bodyPr/>
                    <a:lstStyle/>
                    <a:p>
                      <a:pPr marL="0" marR="0" algn="ctr" rtl="0">
                        <a:lnSpc>
                          <a:spcPct val="150000"/>
                        </a:lnSpc>
                      </a:pPr>
                      <a:r>
                        <a:rPr lang="ar-SA" sz="1400" kern="100" dirty="0">
                          <a:solidFill>
                            <a:srgbClr val="000000"/>
                          </a:solidFill>
                          <a:effectLst/>
                        </a:rPr>
                        <a:t>أنظمة رياضية متنوعة </a:t>
                      </a:r>
                      <a:endParaRPr lang="ar-SA" dirty="0">
                        <a:effectLst/>
                      </a:endParaRPr>
                    </a:p>
                  </a:txBody>
                  <a:tcPr marL="0" marR="0" marT="0" marB="0" anchor="ctr"/>
                </a:tc>
                <a:tc>
                  <a:txBody>
                    <a:bodyPr/>
                    <a:lstStyle/>
                    <a:p>
                      <a:pPr marL="0" marR="0" algn="ctr" rtl="0">
                        <a:lnSpc>
                          <a:spcPct val="150000"/>
                        </a:lnSpc>
                      </a:pPr>
                      <a:r>
                        <a:rPr lang="ar-SA" sz="1400" kern="100" dirty="0">
                          <a:solidFill>
                            <a:srgbClr val="000000"/>
                          </a:solidFill>
                          <a:effectLst/>
                        </a:rPr>
                        <a:t>انظمه متخصصه </a:t>
                      </a:r>
                      <a:r>
                        <a:rPr lang="ar-SA" sz="1400" kern="100" dirty="0" err="1">
                          <a:solidFill>
                            <a:srgbClr val="000000"/>
                          </a:solidFill>
                          <a:effectLst/>
                        </a:rPr>
                        <a:t>بناءا</a:t>
                      </a:r>
                      <a:r>
                        <a:rPr lang="ar-SA" sz="1400" kern="100" dirty="0">
                          <a:solidFill>
                            <a:srgbClr val="000000"/>
                          </a:solidFill>
                          <a:effectLst/>
                        </a:rPr>
                        <a:t> على الاحتياجات الفردية</a:t>
                      </a:r>
                      <a:endParaRPr lang="ar-SA" dirty="0">
                        <a:effectLst/>
                      </a:endParaRPr>
                    </a:p>
                  </a:txBody>
                  <a:tcPr marL="0" marR="0" marT="0" marB="0" anchor="ctr"/>
                </a:tc>
                <a:tc>
                  <a:txBody>
                    <a:bodyPr/>
                    <a:lstStyle/>
                    <a:p>
                      <a:pPr marL="0" marR="0" algn="ctr" rtl="0">
                        <a:lnSpc>
                          <a:spcPct val="150000"/>
                        </a:lnSpc>
                      </a:pPr>
                      <a:r>
                        <a:rPr lang="ar-SA" sz="1400" kern="100" dirty="0">
                          <a:solidFill>
                            <a:srgbClr val="000000"/>
                          </a:solidFill>
                          <a:effectLst/>
                        </a:rPr>
                        <a:t>ثقه والوصول للهدف والحصول على جسم صحى</a:t>
                      </a:r>
                      <a:endParaRPr lang="ar-SA" dirty="0">
                        <a:effectLst/>
                      </a:endParaRPr>
                    </a:p>
                  </a:txBody>
                  <a:tcPr marL="0" marR="0" marT="0" marB="0" anchor="ctr"/>
                </a:tc>
                <a:extLst>
                  <a:ext uri="{0D108BD9-81ED-4DB2-BD59-A6C34878D82A}">
                    <a16:rowId xmlns:a16="http://schemas.microsoft.com/office/drawing/2014/main" val="1021347735"/>
                  </a:ext>
                </a:extLst>
              </a:tr>
              <a:tr h="701288">
                <a:tc>
                  <a:txBody>
                    <a:bodyPr/>
                    <a:lstStyle/>
                    <a:p>
                      <a:pPr marL="0" marR="0" algn="l" rtl="0">
                        <a:lnSpc>
                          <a:spcPct val="150000"/>
                        </a:lnSpc>
                      </a:pPr>
                      <a:endParaRPr lang="en-US" dirty="0">
                        <a:effectLst/>
                      </a:endParaRPr>
                    </a:p>
                  </a:txBody>
                  <a:tcPr marL="0" marR="0" marT="0" marB="0" anchor="ctr"/>
                </a:tc>
                <a:tc>
                  <a:txBody>
                    <a:bodyPr/>
                    <a:lstStyle/>
                    <a:p>
                      <a:pPr marL="0" marR="0" algn="ctr" rtl="0">
                        <a:lnSpc>
                          <a:spcPct val="150000"/>
                        </a:lnSpc>
                      </a:pPr>
                      <a:r>
                        <a:rPr lang="ar-SA" sz="1400" kern="100" dirty="0">
                          <a:solidFill>
                            <a:srgbClr val="000000"/>
                          </a:solidFill>
                          <a:effectLst/>
                        </a:rPr>
                        <a:t>الاكلات المصاحبة للتمارين قبل وبعد التمرين </a:t>
                      </a:r>
                      <a:endParaRPr lang="ar-SA" dirty="0">
                        <a:effectLst/>
                      </a:endParaRPr>
                    </a:p>
                  </a:txBody>
                  <a:tcPr marL="0" marR="0" marT="0" marB="0" anchor="ctr"/>
                </a:tc>
                <a:tc>
                  <a:txBody>
                    <a:bodyPr/>
                    <a:lstStyle/>
                    <a:p>
                      <a:pPr marL="0" marR="0" algn="ctr" rtl="0">
                        <a:lnSpc>
                          <a:spcPct val="150000"/>
                        </a:lnSpc>
                      </a:pPr>
                      <a:r>
                        <a:rPr lang="ar-SA" sz="1400" kern="100" dirty="0">
                          <a:solidFill>
                            <a:srgbClr val="000000"/>
                          </a:solidFill>
                          <a:effectLst/>
                        </a:rPr>
                        <a:t>حصول على مصادر طاقة وبناء العضلات </a:t>
                      </a:r>
                      <a:endParaRPr lang="ar-SA" dirty="0">
                        <a:effectLst/>
                      </a:endParaRPr>
                    </a:p>
                  </a:txBody>
                  <a:tcPr marL="0" marR="0" marT="0" marB="0" anchor="ctr"/>
                </a:tc>
                <a:tc>
                  <a:txBody>
                    <a:bodyPr/>
                    <a:lstStyle/>
                    <a:p>
                      <a:pPr marL="0" marR="0" algn="ctr" rtl="0">
                        <a:lnSpc>
                          <a:spcPct val="150000"/>
                        </a:lnSpc>
                      </a:pPr>
                      <a:r>
                        <a:rPr lang="ar-SA" sz="1400" kern="100" dirty="0">
                          <a:solidFill>
                            <a:srgbClr val="000000"/>
                          </a:solidFill>
                          <a:effectLst/>
                        </a:rPr>
                        <a:t>الحصول على أداء افضل </a:t>
                      </a:r>
                      <a:endParaRPr lang="ar-SA" dirty="0">
                        <a:effectLst/>
                      </a:endParaRPr>
                    </a:p>
                  </a:txBody>
                  <a:tcPr marL="0" marR="0" marT="0" marB="0" anchor="ctr"/>
                </a:tc>
                <a:extLst>
                  <a:ext uri="{0D108BD9-81ED-4DB2-BD59-A6C34878D82A}">
                    <a16:rowId xmlns:a16="http://schemas.microsoft.com/office/drawing/2014/main" val="3794884848"/>
                  </a:ext>
                </a:extLst>
              </a:tr>
              <a:tr h="701288">
                <a:tc>
                  <a:txBody>
                    <a:bodyPr/>
                    <a:lstStyle/>
                    <a:p>
                      <a:pPr marL="0" marR="0" algn="l" rtl="0">
                        <a:lnSpc>
                          <a:spcPct val="150000"/>
                        </a:lnSpc>
                      </a:pPr>
                      <a:endParaRPr lang="en-US" dirty="0">
                        <a:effectLst/>
                      </a:endParaRPr>
                    </a:p>
                  </a:txBody>
                  <a:tcPr marL="0" marR="0" marT="0" marB="0" anchor="ctr"/>
                </a:tc>
                <a:tc>
                  <a:txBody>
                    <a:bodyPr/>
                    <a:lstStyle/>
                    <a:p>
                      <a:pPr marL="0" marR="0" algn="ctr" rtl="0">
                        <a:lnSpc>
                          <a:spcPct val="150000"/>
                        </a:lnSpc>
                      </a:pPr>
                      <a:r>
                        <a:rPr lang="ar-SA" sz="1400" kern="100" dirty="0">
                          <a:solidFill>
                            <a:srgbClr val="000000"/>
                          </a:solidFill>
                          <a:effectLst/>
                        </a:rPr>
                        <a:t>انظمه تمارين لتجنب الاصابات</a:t>
                      </a:r>
                      <a:endParaRPr lang="ar-SA" dirty="0">
                        <a:effectLst/>
                      </a:endParaRPr>
                    </a:p>
                  </a:txBody>
                  <a:tcPr marL="0" marR="0" marT="0" marB="0" anchor="ctr"/>
                </a:tc>
                <a:tc>
                  <a:txBody>
                    <a:bodyPr/>
                    <a:lstStyle/>
                    <a:p>
                      <a:pPr marL="0" marR="0" algn="ctr" rtl="0">
                        <a:lnSpc>
                          <a:spcPct val="150000"/>
                        </a:lnSpc>
                      </a:pPr>
                      <a:r>
                        <a:rPr lang="ar-SA" sz="1400" kern="100" dirty="0">
                          <a:solidFill>
                            <a:srgbClr val="000000"/>
                          </a:solidFill>
                          <a:effectLst/>
                        </a:rPr>
                        <a:t>الوصول للهدف بشكل اسرع وبدون مخاطر </a:t>
                      </a:r>
                      <a:endParaRPr lang="ar-SA" dirty="0">
                        <a:effectLst/>
                      </a:endParaRPr>
                    </a:p>
                  </a:txBody>
                  <a:tcPr marL="0" marR="0" marT="0" marB="0" anchor="ctr"/>
                </a:tc>
                <a:tc>
                  <a:txBody>
                    <a:bodyPr/>
                    <a:lstStyle/>
                    <a:p>
                      <a:pPr marL="0" marR="0" algn="ctr" rtl="0">
                        <a:lnSpc>
                          <a:spcPct val="150000"/>
                        </a:lnSpc>
                      </a:pPr>
                      <a:r>
                        <a:rPr lang="ar-SA" sz="1400" kern="100" dirty="0">
                          <a:solidFill>
                            <a:srgbClr val="000000"/>
                          </a:solidFill>
                          <a:effectLst/>
                        </a:rPr>
                        <a:t>الحفاظ على الجسم والعضلات </a:t>
                      </a:r>
                      <a:endParaRPr lang="ar-SA" dirty="0">
                        <a:effectLst/>
                      </a:endParaRPr>
                    </a:p>
                  </a:txBody>
                  <a:tcPr marL="0" marR="0" marT="0" marB="0" anchor="ctr"/>
                </a:tc>
                <a:extLst>
                  <a:ext uri="{0D108BD9-81ED-4DB2-BD59-A6C34878D82A}">
                    <a16:rowId xmlns:a16="http://schemas.microsoft.com/office/drawing/2014/main" val="2108801254"/>
                  </a:ext>
                </a:extLst>
              </a:tr>
            </a:tbl>
          </a:graphicData>
        </a:graphic>
      </p:graphicFrame>
    </p:spTree>
    <p:extLst>
      <p:ext uri="{BB962C8B-B14F-4D97-AF65-F5344CB8AC3E}">
        <p14:creationId xmlns:p14="http://schemas.microsoft.com/office/powerpoint/2010/main" val="2193734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1A4B89A-5C59-33DC-5FAE-BC05236D6C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3425"/>
            <a:ext cx="12192000" cy="5391150"/>
          </a:xfrm>
          <a:prstGeom prst="rect">
            <a:avLst/>
          </a:prstGeom>
        </p:spPr>
      </p:pic>
    </p:spTree>
    <p:extLst>
      <p:ext uri="{BB962C8B-B14F-4D97-AF65-F5344CB8AC3E}">
        <p14:creationId xmlns:p14="http://schemas.microsoft.com/office/powerpoint/2010/main" val="838720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8C7DC1-8D54-9FD5-7281-E974E9FE31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8187"/>
            <a:ext cx="12192000" cy="5381625"/>
          </a:xfrm>
          <a:prstGeom prst="rect">
            <a:avLst/>
          </a:prstGeom>
        </p:spPr>
      </p:pic>
    </p:spTree>
    <p:extLst>
      <p:ext uri="{BB962C8B-B14F-4D97-AF65-F5344CB8AC3E}">
        <p14:creationId xmlns:p14="http://schemas.microsoft.com/office/powerpoint/2010/main" val="11338178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E7C6DB-DAE2-58C0-DD6E-DC6E0EE924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8187"/>
            <a:ext cx="12192000" cy="5381625"/>
          </a:xfrm>
          <a:prstGeom prst="rect">
            <a:avLst/>
          </a:prstGeom>
        </p:spPr>
      </p:pic>
    </p:spTree>
    <p:extLst>
      <p:ext uri="{BB962C8B-B14F-4D97-AF65-F5344CB8AC3E}">
        <p14:creationId xmlns:p14="http://schemas.microsoft.com/office/powerpoint/2010/main" val="35361595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830E7E-88B1-DCDE-E612-F2F640E171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2950"/>
            <a:ext cx="12192000" cy="5372100"/>
          </a:xfrm>
          <a:prstGeom prst="rect">
            <a:avLst/>
          </a:prstGeom>
        </p:spPr>
      </p:pic>
    </p:spTree>
    <p:extLst>
      <p:ext uri="{BB962C8B-B14F-4D97-AF65-F5344CB8AC3E}">
        <p14:creationId xmlns:p14="http://schemas.microsoft.com/office/powerpoint/2010/main" val="15622754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CCAA9-24E1-F40C-E187-42AF934DDB25}"/>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5CA3EE80-E951-4526-ED15-D48DBCF5B3D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541" y="742950"/>
            <a:ext cx="12148918" cy="5372100"/>
          </a:xfrm>
          <a:prstGeom prst="rect">
            <a:avLst/>
          </a:prstGeom>
        </p:spPr>
      </p:pic>
    </p:spTree>
    <p:extLst>
      <p:ext uri="{BB962C8B-B14F-4D97-AF65-F5344CB8AC3E}">
        <p14:creationId xmlns:p14="http://schemas.microsoft.com/office/powerpoint/2010/main" val="12245155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97CA1-0B61-71A5-4216-2D8C2060E67B}"/>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21B646B6-6D74-1399-83AB-E0B2E7A231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541" y="747696"/>
            <a:ext cx="12148918" cy="5362608"/>
          </a:xfrm>
          <a:prstGeom prst="rect">
            <a:avLst/>
          </a:prstGeom>
        </p:spPr>
      </p:pic>
    </p:spTree>
    <p:extLst>
      <p:ext uri="{BB962C8B-B14F-4D97-AF65-F5344CB8AC3E}">
        <p14:creationId xmlns:p14="http://schemas.microsoft.com/office/powerpoint/2010/main" val="7020206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C5997-A766-8197-3AE5-0B7359D9F048}"/>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90AF49C2-2D30-D664-AB34-AB0FC04DD1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541" y="747696"/>
            <a:ext cx="12148917" cy="5362608"/>
          </a:xfrm>
          <a:prstGeom prst="rect">
            <a:avLst/>
          </a:prstGeom>
        </p:spPr>
      </p:pic>
    </p:spTree>
    <p:extLst>
      <p:ext uri="{BB962C8B-B14F-4D97-AF65-F5344CB8AC3E}">
        <p14:creationId xmlns:p14="http://schemas.microsoft.com/office/powerpoint/2010/main" val="16508899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2787B-1549-6059-E609-000282201DE2}"/>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E3CFA24C-72E3-9A9B-2751-8A95367D530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968" y="747696"/>
            <a:ext cx="12106063" cy="5362608"/>
          </a:xfrm>
          <a:prstGeom prst="rect">
            <a:avLst/>
          </a:prstGeom>
        </p:spPr>
      </p:pic>
    </p:spTree>
    <p:extLst>
      <p:ext uri="{BB962C8B-B14F-4D97-AF65-F5344CB8AC3E}">
        <p14:creationId xmlns:p14="http://schemas.microsoft.com/office/powerpoint/2010/main" val="18166079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4EBA7-EA42-35D6-28B8-D7F2A383B79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54EDFCE9-618E-6352-8646-7E9C323A132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968" y="757154"/>
            <a:ext cx="12106063" cy="5343691"/>
          </a:xfrm>
          <a:prstGeom prst="rect">
            <a:avLst/>
          </a:prstGeom>
        </p:spPr>
      </p:pic>
    </p:spTree>
    <p:extLst>
      <p:ext uri="{BB962C8B-B14F-4D97-AF65-F5344CB8AC3E}">
        <p14:creationId xmlns:p14="http://schemas.microsoft.com/office/powerpoint/2010/main" val="14844440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96DDE-1617-D8DB-667E-2EF26E6B0417}"/>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CDBB043E-5BBE-B38D-57F4-F5D7FCA13262}"/>
              </a:ext>
            </a:extLst>
          </p:cNvPr>
          <p:cNvSpPr/>
          <p:nvPr/>
        </p:nvSpPr>
        <p:spPr>
          <a:xfrm>
            <a:off x="1485657" y="2213869"/>
            <a:ext cx="3631892" cy="1754326"/>
          </a:xfrm>
          <a:prstGeom prst="rect">
            <a:avLst/>
          </a:prstGeom>
          <a:noFill/>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Customers’ </a:t>
            </a:r>
          </a:p>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Responses:</a:t>
            </a:r>
          </a:p>
        </p:txBody>
      </p:sp>
      <p:pic>
        <p:nvPicPr>
          <p:cNvPr id="14" name="Picture 13">
            <a:extLst>
              <a:ext uri="{FF2B5EF4-FFF2-40B4-BE49-F238E27FC236}">
                <a16:creationId xmlns:a16="http://schemas.microsoft.com/office/drawing/2014/main" id="{C0FFAFF7-580B-CAFC-08AC-01CCE3239A1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26013" y="841248"/>
            <a:ext cx="2274704" cy="5054898"/>
          </a:xfrm>
          <a:prstGeom prst="rect">
            <a:avLst/>
          </a:prstGeom>
        </p:spPr>
      </p:pic>
      <p:pic>
        <p:nvPicPr>
          <p:cNvPr id="16" name="Picture 15">
            <a:extLst>
              <a:ext uri="{FF2B5EF4-FFF2-40B4-BE49-F238E27FC236}">
                <a16:creationId xmlns:a16="http://schemas.microsoft.com/office/drawing/2014/main" id="{16AD0554-B070-ACE7-7D8B-8FA4FCAE133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76651" y="859234"/>
            <a:ext cx="2274702" cy="5054895"/>
          </a:xfrm>
          <a:prstGeom prst="rect">
            <a:avLst/>
          </a:prstGeom>
        </p:spPr>
      </p:pic>
    </p:spTree>
    <p:extLst>
      <p:ext uri="{BB962C8B-B14F-4D97-AF65-F5344CB8AC3E}">
        <p14:creationId xmlns:p14="http://schemas.microsoft.com/office/powerpoint/2010/main" val="1371011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black background with red text&#10;&#10;Description automatically generated">
            <a:extLst>
              <a:ext uri="{FF2B5EF4-FFF2-40B4-BE49-F238E27FC236}">
                <a16:creationId xmlns:a16="http://schemas.microsoft.com/office/drawing/2014/main" id="{B18A1F6E-5C14-EC3E-D1AE-5E1F775675DC}"/>
              </a:ext>
            </a:extLst>
          </p:cNvPr>
          <p:cNvPicPr>
            <a:picLocks noGrp="1" noChangeAspect="1"/>
          </p:cNvPicPr>
          <p:nvPr>
            <p:ph sz="half" idx="14"/>
          </p:nvPr>
        </p:nvPicPr>
        <p:blipFill>
          <a:blip r:embed="rId2"/>
          <a:stretch>
            <a:fillRect/>
          </a:stretch>
        </p:blipFill>
        <p:spPr>
          <a:xfrm>
            <a:off x="3283211" y="1518636"/>
            <a:ext cx="5065745" cy="3214784"/>
          </a:xfrm>
        </p:spPr>
      </p:pic>
    </p:spTree>
    <p:extLst>
      <p:ext uri="{BB962C8B-B14F-4D97-AF65-F5344CB8AC3E}">
        <p14:creationId xmlns:p14="http://schemas.microsoft.com/office/powerpoint/2010/main" val="1667462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0FB82-8098-1AC4-A15B-300B908A7E67}"/>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E0B0DA75-DC6C-471C-551A-4B897A37ACD6}"/>
              </a:ext>
            </a:extLst>
          </p:cNvPr>
          <p:cNvSpPr/>
          <p:nvPr/>
        </p:nvSpPr>
        <p:spPr>
          <a:xfrm>
            <a:off x="1485657" y="2213869"/>
            <a:ext cx="3631892" cy="1754326"/>
          </a:xfrm>
          <a:prstGeom prst="rect">
            <a:avLst/>
          </a:prstGeom>
          <a:noFill/>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Customers’ </a:t>
            </a:r>
          </a:p>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Responses:</a:t>
            </a:r>
          </a:p>
        </p:txBody>
      </p:sp>
      <p:pic>
        <p:nvPicPr>
          <p:cNvPr id="14" name="Picture 13">
            <a:extLst>
              <a:ext uri="{FF2B5EF4-FFF2-40B4-BE49-F238E27FC236}">
                <a16:creationId xmlns:a16="http://schemas.microsoft.com/office/drawing/2014/main" id="{A7ADBB0C-C181-2F90-639C-45A8E8DED27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26013" y="902893"/>
            <a:ext cx="2274704" cy="4931607"/>
          </a:xfrm>
          <a:prstGeom prst="rect">
            <a:avLst/>
          </a:prstGeom>
        </p:spPr>
      </p:pic>
      <p:pic>
        <p:nvPicPr>
          <p:cNvPr id="16" name="Picture 15">
            <a:extLst>
              <a:ext uri="{FF2B5EF4-FFF2-40B4-BE49-F238E27FC236}">
                <a16:creationId xmlns:a16="http://schemas.microsoft.com/office/drawing/2014/main" id="{8E472721-6CD0-1B49-3D7B-904856E33BE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76651" y="859235"/>
            <a:ext cx="2274702" cy="5054893"/>
          </a:xfrm>
          <a:prstGeom prst="rect">
            <a:avLst/>
          </a:prstGeom>
        </p:spPr>
      </p:pic>
    </p:spTree>
    <p:extLst>
      <p:ext uri="{BB962C8B-B14F-4D97-AF65-F5344CB8AC3E}">
        <p14:creationId xmlns:p14="http://schemas.microsoft.com/office/powerpoint/2010/main" val="7822141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52CC7B-6ED4-6849-DFD8-74E564FD7D0D}"/>
              </a:ext>
            </a:extLst>
          </p:cNvPr>
          <p:cNvSpPr/>
          <p:nvPr/>
        </p:nvSpPr>
        <p:spPr>
          <a:xfrm>
            <a:off x="341935" y="385069"/>
            <a:ext cx="2729914" cy="923330"/>
          </a:xfrm>
          <a:prstGeom prst="rect">
            <a:avLst/>
          </a:prstGeom>
          <a:noFill/>
        </p:spPr>
        <p:txBody>
          <a:bodyPr wrap="none" lIns="91440" tIns="45720" rIns="91440" bIns="45720">
            <a:spAutoFit/>
          </a:bodyPr>
          <a:lstStyle/>
          <a:p>
            <a:pPr algn="ct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Results:  </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9" name="Picture 8">
            <a:extLst>
              <a:ext uri="{FF2B5EF4-FFF2-40B4-BE49-F238E27FC236}">
                <a16:creationId xmlns:a16="http://schemas.microsoft.com/office/drawing/2014/main" id="{7F464228-2833-B581-0AF3-5773B6FA23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5662" y="0"/>
            <a:ext cx="5400675" cy="6858000"/>
          </a:xfrm>
          <a:prstGeom prst="rect">
            <a:avLst/>
          </a:prstGeom>
        </p:spPr>
      </p:pic>
    </p:spTree>
    <p:extLst>
      <p:ext uri="{BB962C8B-B14F-4D97-AF65-F5344CB8AC3E}">
        <p14:creationId xmlns:p14="http://schemas.microsoft.com/office/powerpoint/2010/main" val="36046306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905A6-62EA-BF0C-D5E1-D41E40DC015A}"/>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C329257B-555C-05A0-8EE8-4A9CB6CFFD6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583735" y="0"/>
            <a:ext cx="3166467" cy="6858000"/>
          </a:xfrm>
          <a:prstGeom prst="rect">
            <a:avLst/>
          </a:prstGeom>
        </p:spPr>
      </p:pic>
      <p:pic>
        <p:nvPicPr>
          <p:cNvPr id="3" name="Picture 2">
            <a:extLst>
              <a:ext uri="{FF2B5EF4-FFF2-40B4-BE49-F238E27FC236}">
                <a16:creationId xmlns:a16="http://schemas.microsoft.com/office/drawing/2014/main" id="{7BEBF007-8F30-D3A4-A4FE-7F027E6442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3790" y="0"/>
            <a:ext cx="3166467" cy="6858000"/>
          </a:xfrm>
          <a:prstGeom prst="rect">
            <a:avLst/>
          </a:prstGeom>
        </p:spPr>
      </p:pic>
      <p:sp>
        <p:nvSpPr>
          <p:cNvPr id="6" name="Rectangle 5">
            <a:extLst>
              <a:ext uri="{FF2B5EF4-FFF2-40B4-BE49-F238E27FC236}">
                <a16:creationId xmlns:a16="http://schemas.microsoft.com/office/drawing/2014/main" id="{EAE8655E-83D7-369B-26C5-284CBB48B254}"/>
              </a:ext>
            </a:extLst>
          </p:cNvPr>
          <p:cNvSpPr/>
          <p:nvPr/>
        </p:nvSpPr>
        <p:spPr>
          <a:xfrm>
            <a:off x="341935" y="385069"/>
            <a:ext cx="2729914" cy="923330"/>
          </a:xfrm>
          <a:prstGeom prst="rect">
            <a:avLst/>
          </a:prstGeom>
          <a:noFill/>
        </p:spPr>
        <p:txBody>
          <a:bodyPr wrap="none" lIns="91440" tIns="45720" rIns="91440" bIns="45720">
            <a:spAutoFit/>
          </a:bodyPr>
          <a:lstStyle/>
          <a:p>
            <a:pPr algn="ct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Results:  </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28449030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1E56F-A7A7-56AC-6BFB-57BF9E68A161}"/>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49587CF8-F60F-B40C-4C3F-4FB23C66D5F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65696" y="1119082"/>
            <a:ext cx="5330304" cy="5621875"/>
          </a:xfrm>
          <a:prstGeom prst="rect">
            <a:avLst/>
          </a:prstGeom>
        </p:spPr>
      </p:pic>
      <p:sp>
        <p:nvSpPr>
          <p:cNvPr id="6" name="Rectangle 5">
            <a:extLst>
              <a:ext uri="{FF2B5EF4-FFF2-40B4-BE49-F238E27FC236}">
                <a16:creationId xmlns:a16="http://schemas.microsoft.com/office/drawing/2014/main" id="{0E1186F7-5A44-8629-2B5A-A4F290A6545B}"/>
              </a:ext>
            </a:extLst>
          </p:cNvPr>
          <p:cNvSpPr/>
          <p:nvPr/>
        </p:nvSpPr>
        <p:spPr>
          <a:xfrm>
            <a:off x="173685" y="0"/>
            <a:ext cx="2729914" cy="923330"/>
          </a:xfrm>
          <a:prstGeom prst="rect">
            <a:avLst/>
          </a:prstGeom>
          <a:noFill/>
        </p:spPr>
        <p:txBody>
          <a:bodyPr wrap="none" lIns="91440" tIns="45720" rIns="91440" bIns="45720">
            <a:spAutoFit/>
          </a:bodyPr>
          <a:lstStyle/>
          <a:p>
            <a:pPr algn="ct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Results:  </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4" name="Picture 3">
            <a:extLst>
              <a:ext uri="{FF2B5EF4-FFF2-40B4-BE49-F238E27FC236}">
                <a16:creationId xmlns:a16="http://schemas.microsoft.com/office/drawing/2014/main" id="{25F4752E-9840-7BF2-CF66-5F6024E478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0810" y="-117043"/>
            <a:ext cx="3988454" cy="6858000"/>
          </a:xfrm>
          <a:prstGeom prst="rect">
            <a:avLst/>
          </a:prstGeom>
        </p:spPr>
      </p:pic>
    </p:spTree>
    <p:extLst>
      <p:ext uri="{BB962C8B-B14F-4D97-AF65-F5344CB8AC3E}">
        <p14:creationId xmlns:p14="http://schemas.microsoft.com/office/powerpoint/2010/main" val="9686409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67EC8B7-D575-9E37-F05F-078D4A47D128}"/>
              </a:ext>
            </a:extLst>
          </p:cNvPr>
          <p:cNvSpPr txBox="1"/>
          <p:nvPr/>
        </p:nvSpPr>
        <p:spPr>
          <a:xfrm>
            <a:off x="554127" y="1168916"/>
            <a:ext cx="4420209" cy="2642839"/>
          </a:xfrm>
          <a:prstGeom prst="rect">
            <a:avLst/>
          </a:prstGeom>
          <a:noFill/>
        </p:spPr>
        <p:txBody>
          <a:bodyPr wrap="square">
            <a:spAutoFit/>
          </a:bodyPr>
          <a:lstStyle/>
          <a:p>
            <a:pPr marL="0" marR="0" algn="just">
              <a:lnSpc>
                <a:spcPct val="150000"/>
              </a:lnSpc>
              <a:spcBef>
                <a:spcPts val="0"/>
              </a:spcBef>
              <a:spcAft>
                <a:spcPts val="800"/>
              </a:spcAft>
            </a:pPr>
            <a:r>
              <a:rPr lang="en-US" sz="2400" b="1" kern="1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WhatsApp Messaging Ads</a:t>
            </a:r>
            <a:r>
              <a:rPr lang="en-US" sz="2400" kern="1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0" marR="0" algn="just">
              <a:lnSpc>
                <a:spcPct val="150000"/>
              </a:lnSpc>
              <a:spcBef>
                <a:spcPts val="0"/>
              </a:spcBef>
              <a:spcAft>
                <a:spcPts val="800"/>
              </a:spcAft>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 Cost per messaging conversation is around EGP 23.40. </a:t>
            </a:r>
          </a:p>
          <a:p>
            <a:pPr marL="0" marR="0" algn="just">
              <a:lnSpc>
                <a:spcPct val="150000"/>
              </a:lnSpc>
              <a:spcBef>
                <a:spcPts val="0"/>
              </a:spcBef>
              <a:spcAft>
                <a:spcPts val="800"/>
              </a:spcAft>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- 13 conversations have started, with about EGP 304.20 spent.</a:t>
            </a:r>
          </a:p>
        </p:txBody>
      </p:sp>
      <p:sp>
        <p:nvSpPr>
          <p:cNvPr id="8" name="TextBox 7">
            <a:extLst>
              <a:ext uri="{FF2B5EF4-FFF2-40B4-BE49-F238E27FC236}">
                <a16:creationId xmlns:a16="http://schemas.microsoft.com/office/drawing/2014/main" id="{462C9898-A840-ED7A-8E8D-AC6B1859A6B3}"/>
              </a:ext>
            </a:extLst>
          </p:cNvPr>
          <p:cNvSpPr txBox="1"/>
          <p:nvPr/>
        </p:nvSpPr>
        <p:spPr>
          <a:xfrm>
            <a:off x="6690970" y="459341"/>
            <a:ext cx="4222698" cy="2484013"/>
          </a:xfrm>
          <a:prstGeom prst="rect">
            <a:avLst/>
          </a:prstGeom>
          <a:noFill/>
        </p:spPr>
        <p:txBody>
          <a:bodyPr wrap="square">
            <a:spAutoFit/>
          </a:bodyPr>
          <a:lstStyle/>
          <a:p>
            <a:pPr marL="0" marR="0">
              <a:lnSpc>
                <a:spcPct val="107000"/>
              </a:lnSpc>
              <a:spcBef>
                <a:spcPts val="0"/>
              </a:spcBef>
              <a:spcAft>
                <a:spcPts val="800"/>
              </a:spcAft>
            </a:pPr>
            <a:r>
              <a:rPr lang="en-US" sz="2400" b="1" kern="1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Photo Ads (Existing Post):</a:t>
            </a:r>
          </a:p>
          <a:p>
            <a:pPr marL="342900" marR="0" lvl="0" indent="-342900">
              <a:lnSpc>
                <a:spcPct val="150000"/>
              </a:lnSpc>
              <a:spcBef>
                <a:spcPts val="0"/>
              </a:spcBef>
              <a:spcAft>
                <a:spcPts val="800"/>
              </a:spcAft>
              <a:buSzPts val="1000"/>
              <a:buFont typeface="Symbol" panose="05050102010706020507" pitchFamily="18" charset="2"/>
              <a:buChar char=""/>
              <a:tabLst>
                <a:tab pos="457200" algn="l"/>
              </a:tabLst>
            </a:pPr>
            <a:r>
              <a:rPr lang="en-US" sz="2000" kern="100" dirty="0">
                <a:latin typeface="Times New Roman" panose="02020603050405020304" pitchFamily="18" charset="0"/>
                <a:ea typeface="Calibri" panose="020F0502020204030204" pitchFamily="34" charset="0"/>
                <a:cs typeface="Times New Roman" panose="02020603050405020304" pitchFamily="18" charset="0"/>
              </a:rPr>
              <a:t>Cost per messaging conversation is slightly lower at EGP 23.06, with a total of 13 conversations.</a:t>
            </a:r>
          </a:p>
          <a:p>
            <a:pPr marL="342900" marR="0" lvl="0" indent="-342900">
              <a:lnSpc>
                <a:spcPct val="150000"/>
              </a:lnSpc>
              <a:spcBef>
                <a:spcPts val="0"/>
              </a:spcBef>
              <a:spcAft>
                <a:spcPts val="800"/>
              </a:spcAft>
              <a:buSzPts val="1000"/>
              <a:buFont typeface="Symbol" panose="05050102010706020507" pitchFamily="18" charset="2"/>
              <a:buChar char=""/>
              <a:tabLst>
                <a:tab pos="457200" algn="l"/>
              </a:tabLst>
            </a:pPr>
            <a:r>
              <a:rPr lang="en-US" sz="2000" kern="100" dirty="0">
                <a:latin typeface="Times New Roman" panose="02020603050405020304" pitchFamily="18" charset="0"/>
                <a:ea typeface="Calibri" panose="020F0502020204030204" pitchFamily="34" charset="0"/>
                <a:cs typeface="Times New Roman" panose="02020603050405020304" pitchFamily="18" charset="0"/>
              </a:rPr>
              <a:t>Around EGP 299.82 spent.</a:t>
            </a:r>
          </a:p>
        </p:txBody>
      </p:sp>
      <p:sp>
        <p:nvSpPr>
          <p:cNvPr id="10" name="TextBox 9">
            <a:extLst>
              <a:ext uri="{FF2B5EF4-FFF2-40B4-BE49-F238E27FC236}">
                <a16:creationId xmlns:a16="http://schemas.microsoft.com/office/drawing/2014/main" id="{C9A1CD25-1394-C387-80F7-07F4DF5000BD}"/>
              </a:ext>
            </a:extLst>
          </p:cNvPr>
          <p:cNvSpPr txBox="1"/>
          <p:nvPr/>
        </p:nvSpPr>
        <p:spPr>
          <a:xfrm>
            <a:off x="700430" y="4548759"/>
            <a:ext cx="3849623" cy="1329659"/>
          </a:xfrm>
          <a:prstGeom prst="rect">
            <a:avLst/>
          </a:prstGeom>
          <a:noFill/>
        </p:spPr>
        <p:txBody>
          <a:bodyPr wrap="square">
            <a:spAutoFit/>
          </a:bodyPr>
          <a:lstStyle/>
          <a:p>
            <a:r>
              <a:rPr lang="en-US" sz="2400" b="1" kern="1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Video Ads:</a:t>
            </a:r>
          </a:p>
          <a:p>
            <a:pPr>
              <a:lnSpc>
                <a:spcPct val="150000"/>
              </a:lnSpc>
            </a:pPr>
            <a:r>
              <a:rPr lang="en-US" sz="2000" kern="100" dirty="0">
                <a:latin typeface="Times New Roman" panose="02020603050405020304" pitchFamily="18" charset="0"/>
                <a:ea typeface="Calibri" panose="020F0502020204030204" pitchFamily="34" charset="0"/>
                <a:cs typeface="Times New Roman" panose="02020603050405020304" pitchFamily="18" charset="0"/>
              </a:rPr>
              <a:t>Spent EGP 4.38, but no messaging conversations have been started yet.</a:t>
            </a:r>
          </a:p>
        </p:txBody>
      </p:sp>
      <p:sp>
        <p:nvSpPr>
          <p:cNvPr id="12" name="TextBox 11">
            <a:extLst>
              <a:ext uri="{FF2B5EF4-FFF2-40B4-BE49-F238E27FC236}">
                <a16:creationId xmlns:a16="http://schemas.microsoft.com/office/drawing/2014/main" id="{4096B4E7-A06E-4A50-E587-80B9908DCE80}"/>
              </a:ext>
            </a:extLst>
          </p:cNvPr>
          <p:cNvSpPr txBox="1"/>
          <p:nvPr/>
        </p:nvSpPr>
        <p:spPr>
          <a:xfrm>
            <a:off x="6164275" y="3358338"/>
            <a:ext cx="5473598" cy="3176319"/>
          </a:xfrm>
          <a:prstGeom prst="rect">
            <a:avLst/>
          </a:prstGeom>
          <a:noFill/>
        </p:spPr>
        <p:txBody>
          <a:bodyPr wrap="square">
            <a:spAutoFit/>
          </a:bodyPr>
          <a:lstStyle/>
          <a:p>
            <a:r>
              <a:rPr lang="en-US" sz="2400" b="1" kern="1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Engagement Ads: </a:t>
            </a:r>
          </a:p>
          <a:p>
            <a:pPr marL="285750" indent="-285750" algn="just">
              <a:lnSpc>
                <a:spcPct val="150000"/>
              </a:lnSpc>
              <a:buFont typeface="Arial" panose="020B0604020202020204" pitchFamily="34" charset="0"/>
              <a:buChar char="•"/>
            </a:pPr>
            <a:r>
              <a:rPr lang="en-US" sz="2000" kern="100" dirty="0">
                <a:latin typeface="Times New Roman" panose="02020603050405020304" pitchFamily="18" charset="0"/>
                <a:ea typeface="Calibri" panose="020F0502020204030204" pitchFamily="34" charset="0"/>
                <a:cs typeface="Times New Roman" panose="02020603050405020304" pitchFamily="18" charset="0"/>
              </a:rPr>
              <a:t>They are relatively cheap at EGP 0.91 per engagement.</a:t>
            </a:r>
          </a:p>
          <a:p>
            <a:pPr marL="285750" indent="-285750" algn="just">
              <a:lnSpc>
                <a:spcPct val="150000"/>
              </a:lnSpc>
              <a:buFont typeface="Arial" panose="020B0604020202020204" pitchFamily="34" charset="0"/>
              <a:buChar char="•"/>
            </a:pPr>
            <a:r>
              <a:rPr lang="en-US" sz="2000" kern="100" dirty="0">
                <a:latin typeface="Times New Roman" panose="02020603050405020304" pitchFamily="18" charset="0"/>
                <a:ea typeface="Calibri" panose="020F0502020204030204" pitchFamily="34" charset="0"/>
                <a:cs typeface="Times New Roman" panose="02020603050405020304" pitchFamily="18" charset="0"/>
              </a:rPr>
              <a:t>Achieved 341 engagements for EGP 310.33.</a:t>
            </a:r>
          </a:p>
          <a:p>
            <a:pPr marL="285750" indent="-285750" algn="just">
              <a:lnSpc>
                <a:spcPct val="150000"/>
              </a:lnSpc>
              <a:buFont typeface="Arial" panose="020B0604020202020204" pitchFamily="34" charset="0"/>
              <a:buChar char="•"/>
            </a:pPr>
            <a:r>
              <a:rPr lang="en-US" sz="2000" kern="100" dirty="0">
                <a:latin typeface="Times New Roman" panose="02020603050405020304" pitchFamily="18" charset="0"/>
                <a:ea typeface="Calibri" panose="020F0502020204030204" pitchFamily="34" charset="0"/>
                <a:cs typeface="Times New Roman" panose="02020603050405020304" pitchFamily="18" charset="0"/>
              </a:rPr>
              <a:t>Reach and impressions seem to be good, with the most recent campaign reaching 7,706 people with 10,116 impressions, but no conversions yet.</a:t>
            </a:r>
          </a:p>
        </p:txBody>
      </p:sp>
      <p:sp>
        <p:nvSpPr>
          <p:cNvPr id="13" name="Rectangle 12">
            <a:extLst>
              <a:ext uri="{FF2B5EF4-FFF2-40B4-BE49-F238E27FC236}">
                <a16:creationId xmlns:a16="http://schemas.microsoft.com/office/drawing/2014/main" id="{35DBD0D1-F97F-5A9A-5783-6AE6145F1918}"/>
              </a:ext>
            </a:extLst>
          </p:cNvPr>
          <p:cNvSpPr/>
          <p:nvPr/>
        </p:nvSpPr>
        <p:spPr>
          <a:xfrm>
            <a:off x="228131" y="99979"/>
            <a:ext cx="4252896" cy="923330"/>
          </a:xfrm>
          <a:prstGeom prst="rect">
            <a:avLst/>
          </a:prstGeom>
          <a:noFill/>
        </p:spPr>
        <p:txBody>
          <a:bodyPr wrap="none" lIns="91440" tIns="45720" rIns="91440" bIns="45720">
            <a:spAutoFit/>
          </a:bodyPr>
          <a:lstStyle/>
          <a:p>
            <a:pPr algn="ct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Observations:</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31745745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4B966-6392-F84A-414A-D7093DC3DCE2}"/>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6029C2FC-DC15-E776-0DFD-CE77C4E48445}"/>
              </a:ext>
            </a:extLst>
          </p:cNvPr>
          <p:cNvSpPr/>
          <p:nvPr/>
        </p:nvSpPr>
        <p:spPr>
          <a:xfrm>
            <a:off x="804114" y="165815"/>
            <a:ext cx="5792932" cy="923330"/>
          </a:xfrm>
          <a:prstGeom prst="rect">
            <a:avLst/>
          </a:prstGeom>
          <a:noFill/>
        </p:spPr>
        <p:txBody>
          <a:bodyPr wrap="none" lIns="91440" tIns="45720" rIns="91440" bIns="45720">
            <a:spAutoFit/>
          </a:bodyPr>
          <a:lstStyle/>
          <a:p>
            <a:pPr algn="ct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Recommendations:</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3" name="TextBox 2">
            <a:extLst>
              <a:ext uri="{FF2B5EF4-FFF2-40B4-BE49-F238E27FC236}">
                <a16:creationId xmlns:a16="http://schemas.microsoft.com/office/drawing/2014/main" id="{F6FF517E-D6BD-A6BE-6274-28AE11BB4884}"/>
              </a:ext>
            </a:extLst>
          </p:cNvPr>
          <p:cNvSpPr txBox="1"/>
          <p:nvPr/>
        </p:nvSpPr>
        <p:spPr>
          <a:xfrm>
            <a:off x="512064" y="1397203"/>
            <a:ext cx="11587277" cy="5213543"/>
          </a:xfrm>
          <a:prstGeom prst="rect">
            <a:avLst/>
          </a:prstGeom>
          <a:noFill/>
        </p:spPr>
        <p:txBody>
          <a:bodyPr wrap="square">
            <a:spAutoFit/>
          </a:bodyPr>
          <a:lstStyle/>
          <a:p>
            <a:pPr marL="342900" marR="0" lvl="0" indent="-342900">
              <a:lnSpc>
                <a:spcPct val="107000"/>
              </a:lnSpc>
              <a:spcBef>
                <a:spcPts val="0"/>
              </a:spcBef>
              <a:spcAft>
                <a:spcPts val="800"/>
              </a:spcAft>
              <a:buFont typeface="+mj-lt"/>
              <a:buAutoNum type="arabicPeriod"/>
              <a:tabLst>
                <a:tab pos="457200" algn="l"/>
              </a:tabLst>
            </a:pPr>
            <a:r>
              <a:rPr lang="en-US" sz="2000" b="1" kern="1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Refine Target Audience:</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Narrow audience based on fitness, nutrition, or wellness-related behaviors and interests.</a:t>
            </a:r>
          </a:p>
          <a:p>
            <a:pPr marL="342900" marR="0" lvl="0" indent="-342900">
              <a:lnSpc>
                <a:spcPct val="107000"/>
              </a:lnSpc>
              <a:spcBef>
                <a:spcPts val="0"/>
              </a:spcBef>
              <a:spcAft>
                <a:spcPts val="800"/>
              </a:spcAft>
              <a:buFont typeface="+mj-lt"/>
              <a:buAutoNum type="arabicPeriod"/>
              <a:tabLst>
                <a:tab pos="457200" algn="l"/>
              </a:tabLst>
            </a:pPr>
            <a:r>
              <a:rPr lang="en-US" sz="2000" b="1" kern="1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Improve Video Ads</a:t>
            </a:r>
            <a:r>
              <a:rPr lang="en-US" sz="2000" kern="1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Test shorter videos with clear call-to-action (CTA) early on.</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Add captions or text overlays to increase engagement.</a:t>
            </a:r>
          </a:p>
          <a:p>
            <a:pPr marL="342900" marR="0" lvl="0" indent="-342900">
              <a:lnSpc>
                <a:spcPct val="107000"/>
              </a:lnSpc>
              <a:spcBef>
                <a:spcPts val="0"/>
              </a:spcBef>
              <a:spcAft>
                <a:spcPts val="800"/>
              </a:spcAft>
              <a:buFont typeface="+mj-lt"/>
              <a:buAutoNum type="arabicPeriod"/>
              <a:tabLst>
                <a:tab pos="457200" algn="l"/>
              </a:tabLst>
            </a:pPr>
            <a:r>
              <a:rPr lang="en-US" sz="2000" b="1" kern="1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Retarget Engagements:</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kern="100" dirty="0">
                <a:latin typeface="Times New Roman" panose="02020603050405020304" pitchFamily="18" charset="0"/>
                <a:ea typeface="Calibri" panose="020F0502020204030204" pitchFamily="34" charset="0"/>
                <a:cs typeface="Times New Roman" panose="02020603050405020304" pitchFamily="18" charset="0"/>
              </a:rPr>
              <a:t>Retarget those who engaged with ads but didn’t convert.</a:t>
            </a:r>
          </a:p>
          <a:p>
            <a:pPr marL="342900" indent="-342900">
              <a:lnSpc>
                <a:spcPct val="107000"/>
              </a:lnSpc>
              <a:spcAft>
                <a:spcPts val="800"/>
              </a:spcAft>
              <a:buFont typeface="+mj-lt"/>
              <a:buAutoNum type="arabicPeriod"/>
              <a:tabLst>
                <a:tab pos="457200" algn="l"/>
              </a:tabLst>
            </a:pPr>
            <a:r>
              <a:rPr lang="en-US" sz="2000" b="1" kern="1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Test New Creatives and Copy:</a:t>
            </a:r>
          </a:p>
          <a:p>
            <a:pPr marL="742950" lvl="1" indent="-285750">
              <a:lnSpc>
                <a:spcPct val="107000"/>
              </a:lnSpc>
              <a:spcAft>
                <a:spcPts val="800"/>
              </a:spcAft>
              <a:buSzPts val="1000"/>
              <a:buFont typeface="Courier New" panose="02070309020205020404" pitchFamily="49" charset="0"/>
              <a:buChar char="o"/>
              <a:tabLst>
                <a:tab pos="914400" algn="l"/>
              </a:tabLst>
            </a:pPr>
            <a:r>
              <a:rPr lang="en-US" kern="100" dirty="0">
                <a:latin typeface="Times New Roman" panose="02020603050405020304" pitchFamily="18" charset="0"/>
                <a:ea typeface="Calibri" panose="020F0502020204030204" pitchFamily="34" charset="0"/>
                <a:cs typeface="Times New Roman" panose="02020603050405020304" pitchFamily="18" charset="0"/>
              </a:rPr>
              <a:t>Experiment with different visuals and messaging.</a:t>
            </a:r>
          </a:p>
          <a:p>
            <a:pPr marL="742950" lvl="1" indent="-285750">
              <a:lnSpc>
                <a:spcPct val="107000"/>
              </a:lnSpc>
              <a:spcAft>
                <a:spcPts val="800"/>
              </a:spcAft>
              <a:buSzPts val="1000"/>
              <a:buFont typeface="Courier New" panose="02070309020205020404" pitchFamily="49" charset="0"/>
              <a:buChar char="o"/>
              <a:tabLst>
                <a:tab pos="914400" algn="l"/>
              </a:tabLst>
            </a:pPr>
            <a:r>
              <a:rPr lang="en-US" kern="100" dirty="0">
                <a:latin typeface="Times New Roman" panose="02020603050405020304" pitchFamily="18" charset="0"/>
                <a:ea typeface="Calibri" panose="020F0502020204030204" pitchFamily="34" charset="0"/>
                <a:cs typeface="Times New Roman" panose="02020603050405020304" pitchFamily="18" charset="0"/>
              </a:rPr>
              <a:t>Use testimonials or success stories to build trust.</a:t>
            </a:r>
          </a:p>
          <a:p>
            <a:pPr marL="342900" marR="0" lvl="0" indent="-342900">
              <a:lnSpc>
                <a:spcPct val="107000"/>
              </a:lnSpc>
              <a:spcBef>
                <a:spcPts val="0"/>
              </a:spcBef>
              <a:spcAft>
                <a:spcPts val="800"/>
              </a:spcAft>
              <a:buFont typeface="+mj-lt"/>
              <a:buAutoNum type="arabicPeriod"/>
              <a:tabLst>
                <a:tab pos="457200" algn="l"/>
              </a:tabLst>
            </a:pPr>
            <a:r>
              <a:rPr lang="en-US" sz="2000" b="1" kern="1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Reallocate Budget: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kern="100" dirty="0">
                <a:latin typeface="Times New Roman" panose="02020603050405020304" pitchFamily="18" charset="0"/>
                <a:ea typeface="Calibri" panose="020F0502020204030204" pitchFamily="34" charset="0"/>
                <a:cs typeface="Times New Roman" panose="02020603050405020304" pitchFamily="18" charset="0"/>
              </a:rPr>
              <a:t>Shift some budget from video ads to better-performing photo ads or engagement campaigns.</a:t>
            </a:r>
          </a:p>
          <a:p>
            <a:pPr marR="0" lvl="1">
              <a:lnSpc>
                <a:spcPct val="107000"/>
              </a:lnSpc>
              <a:spcBef>
                <a:spcPts val="0"/>
              </a:spcBef>
              <a:spcAft>
                <a:spcPts val="800"/>
              </a:spcAft>
              <a:buSzPts val="1000"/>
              <a:tabLst>
                <a:tab pos="914400" algn="l"/>
              </a:tabLst>
            </a:pP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128762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3997071" y="1284974"/>
            <a:ext cx="3905250" cy="3032567"/>
          </a:xfrm>
          <a:noFill/>
        </p:spPr>
        <p:txBody>
          <a:bodyPr anchor="b"/>
          <a:lstStyle/>
          <a:p>
            <a:r>
              <a:rPr lang="en-US" sz="6000" b="1" dirty="0"/>
              <a:t>Thank you</a:t>
            </a:r>
          </a:p>
        </p:txBody>
      </p:sp>
    </p:spTree>
    <p:extLst>
      <p:ext uri="{BB962C8B-B14F-4D97-AF65-F5344CB8AC3E}">
        <p14:creationId xmlns:p14="http://schemas.microsoft.com/office/powerpoint/2010/main" val="611567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6A1863-B9BA-3B16-C5EA-67E2D4A01754}"/>
              </a:ext>
            </a:extLst>
          </p:cNvPr>
          <p:cNvSpPr txBox="1"/>
          <p:nvPr/>
        </p:nvSpPr>
        <p:spPr>
          <a:xfrm>
            <a:off x="6262259" y="361264"/>
            <a:ext cx="5867399" cy="4300536"/>
          </a:xfrm>
          <a:prstGeom prst="rect">
            <a:avLst/>
          </a:prstGeom>
          <a:noFill/>
        </p:spPr>
        <p:txBody>
          <a:bodyPr wrap="square">
            <a:spAutoFit/>
          </a:bodyPr>
          <a:lstStyle/>
          <a:p>
            <a:pPr marL="0" marR="0">
              <a:lnSpc>
                <a:spcPct val="150000"/>
              </a:lnSpc>
              <a:spcBef>
                <a:spcPts val="0"/>
              </a:spcBef>
              <a:spcAft>
                <a:spcPts val="800"/>
              </a:spcAft>
            </a:pPr>
            <a:r>
              <a:rPr lang="en-US" sz="2000" b="1" kern="100" dirty="0">
                <a:solidFill>
                  <a:srgbClr val="FF0000"/>
                </a:solidFill>
                <a:effectLst/>
                <a:latin typeface="Times New Roman" panose="02020603050405020304" pitchFamily="18" charset="0"/>
                <a:ea typeface="Calibri" panose="020F0502020204030204" pitchFamily="34" charset="0"/>
                <a:cs typeface="Arial" panose="020B0604020202020204" pitchFamily="34" charset="0"/>
              </a:rPr>
              <a:t>D: PEST Analysis: </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Font typeface="Times New Roman" panose="02020603050405020304" pitchFamily="18" charset="0"/>
              <a:buChar char="-"/>
            </a:pPr>
            <a:r>
              <a:rPr lang="en-US" sz="2000" b="1" kern="100" dirty="0">
                <a:effectLst/>
                <a:latin typeface="Times New Roman" panose="02020603050405020304" pitchFamily="18" charset="0"/>
                <a:ea typeface="Calibri" panose="020F0502020204030204" pitchFamily="34" charset="0"/>
                <a:cs typeface="Arial" panose="020B0604020202020204" pitchFamily="34" charset="0"/>
              </a:rPr>
              <a:t>Political</a:t>
            </a:r>
            <a:r>
              <a:rPr lang="en-US" sz="2000" kern="100" dirty="0">
                <a:effectLst/>
                <a:latin typeface="Times New Roman" panose="02020603050405020304" pitchFamily="18" charset="0"/>
                <a:ea typeface="Calibri" panose="020F0502020204030204" pitchFamily="34" charset="0"/>
                <a:cs typeface="Arial" panose="020B0604020202020204" pitchFamily="34" charset="0"/>
              </a:rPr>
              <a:t>: Health regulations for food and supplements</a:t>
            </a:r>
            <a:r>
              <a:rPr lang="ar-EG" sz="20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2000" kern="100" dirty="0">
                <a:effectLst/>
                <a:latin typeface="Times New Roman" panose="02020603050405020304" pitchFamily="18" charset="0"/>
                <a:ea typeface="Calibri" panose="020F0502020204030204" pitchFamily="34" charset="0"/>
                <a:cs typeface="Arial" panose="020B0604020202020204" pitchFamily="34" charset="0"/>
              </a:rPr>
              <a:t> (No effect)</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Font typeface="Times New Roman" panose="02020603050405020304" pitchFamily="18" charset="0"/>
              <a:buChar char="-"/>
            </a:pPr>
            <a:r>
              <a:rPr lang="en-US" sz="2000" b="1" kern="100" dirty="0">
                <a:effectLst/>
                <a:latin typeface="Times New Roman" panose="02020603050405020304" pitchFamily="18" charset="0"/>
                <a:ea typeface="Calibri" panose="020F0502020204030204" pitchFamily="34" charset="0"/>
                <a:cs typeface="Arial" panose="020B0604020202020204" pitchFamily="34" charset="0"/>
              </a:rPr>
              <a:t>Economic</a:t>
            </a:r>
            <a:r>
              <a:rPr lang="en-US" sz="2000" kern="100" dirty="0">
                <a:effectLst/>
                <a:latin typeface="Times New Roman" panose="02020603050405020304" pitchFamily="18" charset="0"/>
                <a:ea typeface="Calibri" panose="020F0502020204030204" pitchFamily="34" charset="0"/>
                <a:cs typeface="Arial" panose="020B0604020202020204" pitchFamily="34" charset="0"/>
              </a:rPr>
              <a:t>: Life burdens may affect the number of people joining nutrition programs.</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Font typeface="Times New Roman" panose="02020603050405020304" pitchFamily="18" charset="0"/>
              <a:buChar char="-"/>
            </a:pPr>
            <a:r>
              <a:rPr lang="en-US" sz="2000" b="1" kern="100" dirty="0">
                <a:effectLst/>
                <a:latin typeface="Times New Roman" panose="02020603050405020304" pitchFamily="18" charset="0"/>
                <a:ea typeface="Calibri" panose="020F0502020204030204" pitchFamily="34" charset="0"/>
                <a:cs typeface="Arial" panose="020B0604020202020204" pitchFamily="34" charset="0"/>
              </a:rPr>
              <a:t>Social</a:t>
            </a:r>
            <a:r>
              <a:rPr lang="en-US" sz="2000" kern="100" dirty="0">
                <a:effectLst/>
                <a:latin typeface="Times New Roman" panose="02020603050405020304" pitchFamily="18" charset="0"/>
                <a:ea typeface="Calibri" panose="020F0502020204030204" pitchFamily="34" charset="0"/>
                <a:cs typeface="Arial" panose="020B0604020202020204" pitchFamily="34" charset="0"/>
              </a:rPr>
              <a:t>: Focus on wellness and body positivity, Rise in diseases due to wrong lifestyle. </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800"/>
              </a:spcAft>
              <a:buFont typeface="Times New Roman" panose="02020603050405020304" pitchFamily="18" charset="0"/>
              <a:buChar char="-"/>
            </a:pPr>
            <a:r>
              <a:rPr lang="en-US" sz="2000" b="1" kern="100" dirty="0">
                <a:effectLst/>
                <a:latin typeface="Times New Roman" panose="02020603050405020304" pitchFamily="18" charset="0"/>
                <a:ea typeface="Calibri" panose="020F0502020204030204" pitchFamily="34" charset="0"/>
                <a:cs typeface="Arial" panose="020B0604020202020204" pitchFamily="34" charset="0"/>
              </a:rPr>
              <a:t>Technological</a:t>
            </a:r>
            <a:r>
              <a:rPr lang="en-US" sz="2000" kern="100" dirty="0">
                <a:effectLst/>
                <a:latin typeface="Times New Roman" panose="02020603050405020304" pitchFamily="18" charset="0"/>
                <a:ea typeface="Calibri" panose="020F0502020204030204" pitchFamily="34" charset="0"/>
                <a:cs typeface="Arial" panose="020B0604020202020204" pitchFamily="34" charset="0"/>
              </a:rPr>
              <a:t>: Advancement in fitness apps and personalized meal plan platforms.</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0140FA44-1069-DDA5-E951-76BC0EE430E0}"/>
              </a:ext>
            </a:extLst>
          </p:cNvPr>
          <p:cNvSpPr txBox="1"/>
          <p:nvPr/>
        </p:nvSpPr>
        <p:spPr>
          <a:xfrm>
            <a:off x="62342" y="361264"/>
            <a:ext cx="5801745" cy="5028749"/>
          </a:xfrm>
          <a:prstGeom prst="rect">
            <a:avLst/>
          </a:prstGeom>
          <a:noFill/>
        </p:spPr>
        <p:txBody>
          <a:bodyPr wrap="square">
            <a:spAutoFit/>
          </a:bodyPr>
          <a:lstStyle/>
          <a:p>
            <a:pPr marL="457200" marR="0">
              <a:lnSpc>
                <a:spcPct val="150000"/>
              </a:lnSpc>
              <a:spcBef>
                <a:spcPts val="0"/>
              </a:spcBef>
              <a:spcAft>
                <a:spcPts val="800"/>
              </a:spcAft>
            </a:pPr>
            <a:r>
              <a:rPr lang="en-US" sz="2000" b="1" kern="100" dirty="0">
                <a:solidFill>
                  <a:srgbClr val="FF0000"/>
                </a:solidFill>
                <a:effectLst/>
                <a:latin typeface="Times New Roman" panose="02020603050405020304" pitchFamily="18" charset="0"/>
                <a:ea typeface="Calibri" panose="020F0502020204030204" pitchFamily="34" charset="0"/>
                <a:cs typeface="Arial" panose="020B0604020202020204" pitchFamily="34" charset="0"/>
              </a:rPr>
              <a:t>C: Resources Analysis: </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just">
              <a:lnSpc>
                <a:spcPct val="150000"/>
              </a:lnSpc>
              <a:spcBef>
                <a:spcPts val="0"/>
              </a:spcBef>
              <a:spcAft>
                <a:spcPts val="800"/>
              </a:spcAft>
              <a:buFont typeface="Courier New" panose="02070309020205020404" pitchFamily="49" charset="0"/>
              <a:buChar char="o"/>
            </a:pPr>
            <a:r>
              <a:rPr lang="en-US" sz="2000" b="1" kern="100" dirty="0">
                <a:effectLst/>
                <a:latin typeface="Times New Roman" panose="02020603050405020304" pitchFamily="18" charset="0"/>
                <a:ea typeface="Calibri" panose="020F0502020204030204" pitchFamily="34" charset="0"/>
                <a:cs typeface="Arial" panose="020B0604020202020204" pitchFamily="34" charset="0"/>
              </a:rPr>
              <a:t>Physical</a:t>
            </a:r>
            <a:r>
              <a:rPr lang="en-US" sz="2000" kern="100" dirty="0">
                <a:effectLst/>
                <a:latin typeface="Times New Roman" panose="02020603050405020304" pitchFamily="18" charset="0"/>
                <a:ea typeface="Calibri" panose="020F0502020204030204" pitchFamily="34" charset="0"/>
                <a:cs typeface="Arial" panose="020B0604020202020204" pitchFamily="34" charset="0"/>
              </a:rPr>
              <a:t>: Meal plans, exercise programs, supplement guidance</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just">
              <a:lnSpc>
                <a:spcPct val="150000"/>
              </a:lnSpc>
              <a:spcBef>
                <a:spcPts val="0"/>
              </a:spcBef>
              <a:spcAft>
                <a:spcPts val="800"/>
              </a:spcAft>
              <a:buFont typeface="Courier New" panose="02070309020205020404" pitchFamily="49" charset="0"/>
              <a:buChar char="o"/>
            </a:pPr>
            <a:r>
              <a:rPr lang="en-US" sz="2000" b="1" kern="100" dirty="0">
                <a:effectLst/>
                <a:latin typeface="Times New Roman" panose="02020603050405020304" pitchFamily="18" charset="0"/>
                <a:ea typeface="Calibri" panose="020F0502020204030204" pitchFamily="34" charset="0"/>
                <a:cs typeface="Arial" panose="020B0604020202020204" pitchFamily="34" charset="0"/>
              </a:rPr>
              <a:t>Digital</a:t>
            </a:r>
            <a:r>
              <a:rPr lang="en-US" sz="2000" kern="100" dirty="0">
                <a:effectLst/>
                <a:latin typeface="Times New Roman" panose="02020603050405020304" pitchFamily="18" charset="0"/>
                <a:ea typeface="Calibri" panose="020F0502020204030204" pitchFamily="34" charset="0"/>
                <a:cs typeface="Arial" panose="020B0604020202020204" pitchFamily="34" charset="0"/>
              </a:rPr>
              <a:t>: Social media presence (Facebook page, ticktock, Instagram), pics, videos.  </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just">
              <a:lnSpc>
                <a:spcPct val="150000"/>
              </a:lnSpc>
              <a:spcBef>
                <a:spcPts val="0"/>
              </a:spcBef>
              <a:spcAft>
                <a:spcPts val="800"/>
              </a:spcAft>
              <a:buFont typeface="Courier New" panose="02070309020205020404" pitchFamily="49" charset="0"/>
              <a:buChar char="o"/>
            </a:pPr>
            <a:r>
              <a:rPr lang="en-US" sz="2000" b="1" kern="100" dirty="0">
                <a:effectLst/>
                <a:latin typeface="Times New Roman" panose="02020603050405020304" pitchFamily="18" charset="0"/>
                <a:ea typeface="Calibri" panose="020F0502020204030204" pitchFamily="34" charset="0"/>
                <a:cs typeface="Arial" panose="020B0604020202020204" pitchFamily="34" charset="0"/>
              </a:rPr>
              <a:t>Human</a:t>
            </a:r>
            <a:r>
              <a:rPr lang="en-US" sz="2000" kern="100" dirty="0">
                <a:effectLst/>
                <a:latin typeface="Times New Roman" panose="02020603050405020304" pitchFamily="18" charset="0"/>
                <a:ea typeface="Calibri" panose="020F0502020204030204" pitchFamily="34" charset="0"/>
                <a:cs typeface="Arial" panose="020B0604020202020204" pitchFamily="34" charset="0"/>
              </a:rPr>
              <a:t>: Content creators (Reem and </a:t>
            </a:r>
            <a:r>
              <a:rPr lang="en-US" sz="2000" kern="100" dirty="0" err="1">
                <a:effectLst/>
                <a:latin typeface="Times New Roman" panose="02020603050405020304" pitchFamily="18" charset="0"/>
                <a:ea typeface="Calibri" panose="020F0502020204030204" pitchFamily="34" charset="0"/>
                <a:cs typeface="Arial" panose="020B0604020202020204" pitchFamily="34" charset="0"/>
              </a:rPr>
              <a:t>Shimaa</a:t>
            </a:r>
            <a:r>
              <a:rPr lang="en-US" sz="2000" kern="100" dirty="0">
                <a:effectLst/>
                <a:latin typeface="Times New Roman" panose="02020603050405020304" pitchFamily="18" charset="0"/>
                <a:ea typeface="Calibri" panose="020F0502020204030204" pitchFamily="34" charset="0"/>
                <a:cs typeface="Arial" panose="020B0604020202020204" pitchFamily="34" charset="0"/>
              </a:rPr>
              <a:t>), Moderators (</a:t>
            </a:r>
            <a:r>
              <a:rPr lang="en-US" sz="2000" kern="100" dirty="0" err="1">
                <a:effectLst/>
                <a:latin typeface="Times New Roman" panose="02020603050405020304" pitchFamily="18" charset="0"/>
                <a:ea typeface="Calibri" panose="020F0502020204030204" pitchFamily="34" charset="0"/>
                <a:cs typeface="Arial" panose="020B0604020202020204" pitchFamily="34" charset="0"/>
              </a:rPr>
              <a:t>Samah</a:t>
            </a:r>
            <a:r>
              <a:rPr lang="en-US" sz="2000" kern="100" dirty="0">
                <a:effectLst/>
                <a:latin typeface="Times New Roman" panose="02020603050405020304" pitchFamily="18" charset="0"/>
                <a:ea typeface="Calibri" panose="020F0502020204030204" pitchFamily="34" charset="0"/>
                <a:cs typeface="Arial" panose="020B0604020202020204" pitchFamily="34" charset="0"/>
              </a:rPr>
              <a:t> and Reem), Graphic designer (Omar), Media buyer (Omar), Video editor (</a:t>
            </a:r>
            <a:r>
              <a:rPr lang="en-US" sz="2000" kern="100" dirty="0" err="1">
                <a:effectLst/>
                <a:latin typeface="Times New Roman" panose="02020603050405020304" pitchFamily="18" charset="0"/>
                <a:ea typeface="Calibri" panose="020F0502020204030204" pitchFamily="34" charset="0"/>
                <a:cs typeface="Arial" panose="020B0604020202020204" pitchFamily="34" charset="0"/>
              </a:rPr>
              <a:t>Eyad</a:t>
            </a:r>
            <a:r>
              <a:rPr lang="en-US" sz="2000" kern="100" dirty="0">
                <a:effectLst/>
                <a:latin typeface="Times New Roman" panose="02020603050405020304" pitchFamily="18" charset="0"/>
                <a:ea typeface="Calibri" panose="020F0502020204030204" pitchFamily="34" charset="0"/>
                <a:cs typeface="Arial" panose="020B0604020202020204" pitchFamily="34" charset="0"/>
              </a:rPr>
              <a:t>). </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just">
              <a:lnSpc>
                <a:spcPct val="150000"/>
              </a:lnSpc>
              <a:spcBef>
                <a:spcPts val="0"/>
              </a:spcBef>
              <a:spcAft>
                <a:spcPts val="800"/>
              </a:spcAft>
              <a:buFont typeface="Courier New" panose="02070309020205020404" pitchFamily="49" charset="0"/>
              <a:buChar char="o"/>
            </a:pPr>
            <a:r>
              <a:rPr lang="en-US" sz="2000" b="1" kern="100" dirty="0">
                <a:effectLst/>
                <a:latin typeface="Times New Roman" panose="02020603050405020304" pitchFamily="18" charset="0"/>
                <a:ea typeface="Calibri" panose="020F0502020204030204" pitchFamily="34" charset="0"/>
                <a:cs typeface="Arial" panose="020B0604020202020204" pitchFamily="34" charset="0"/>
              </a:rPr>
              <a:t>Financial</a:t>
            </a:r>
            <a:r>
              <a:rPr lang="en-US" sz="2000" kern="100" dirty="0">
                <a:effectLst/>
                <a:latin typeface="Times New Roman" panose="02020603050405020304" pitchFamily="18" charset="0"/>
                <a:ea typeface="Calibri" panose="020F0502020204030204" pitchFamily="34" charset="0"/>
                <a:cs typeface="Arial" panose="020B0604020202020204" pitchFamily="34" charset="0"/>
              </a:rPr>
              <a:t>: Budget for marketing (1250 LE)</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991646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EE18B9-D897-10D1-73F5-FAC20B7E494F}"/>
              </a:ext>
            </a:extLst>
          </p:cNvPr>
          <p:cNvSpPr txBox="1"/>
          <p:nvPr/>
        </p:nvSpPr>
        <p:spPr>
          <a:xfrm>
            <a:off x="768627" y="484095"/>
            <a:ext cx="3876261" cy="3972241"/>
          </a:xfrm>
          <a:prstGeom prst="rect">
            <a:avLst/>
          </a:prstGeom>
          <a:noFill/>
        </p:spPr>
        <p:txBody>
          <a:bodyPr wrap="square">
            <a:spAutoFit/>
          </a:bodyPr>
          <a:lstStyle/>
          <a:p>
            <a:pPr marL="0" marR="0">
              <a:lnSpc>
                <a:spcPct val="150000"/>
              </a:lnSpc>
              <a:spcBef>
                <a:spcPts val="0"/>
              </a:spcBef>
              <a:spcAft>
                <a:spcPts val="800"/>
              </a:spcAft>
            </a:pPr>
            <a:r>
              <a:rPr lang="en-US" sz="2800" b="1" kern="100" dirty="0">
                <a:solidFill>
                  <a:srgbClr val="FF0000"/>
                </a:solidFill>
                <a:latin typeface="Times New Roman" panose="02020603050405020304" pitchFamily="18" charset="0"/>
                <a:ea typeface="Calibri" panose="020F0502020204030204" pitchFamily="34" charset="0"/>
                <a:cs typeface="Arial" panose="020B0604020202020204" pitchFamily="34" charset="0"/>
              </a:rPr>
              <a:t>E: Customer Analysis: </a:t>
            </a:r>
          </a:p>
          <a:p>
            <a:pPr marL="0" marR="0">
              <a:lnSpc>
                <a:spcPct val="150000"/>
              </a:lnSpc>
              <a:spcBef>
                <a:spcPts val="0"/>
              </a:spcBef>
              <a:spcAft>
                <a:spcPts val="800"/>
              </a:spcAft>
            </a:pPr>
            <a:r>
              <a:rPr lang="en-US" sz="2000" b="1" kern="100" dirty="0">
                <a:effectLst/>
                <a:latin typeface="Times New Roman" panose="02020603050405020304" pitchFamily="18" charset="0"/>
                <a:ea typeface="Calibri" panose="020F0502020204030204" pitchFamily="34" charset="0"/>
                <a:cs typeface="Arial" panose="020B0604020202020204" pitchFamily="34" charset="0"/>
              </a:rPr>
              <a:t>Who: </a:t>
            </a:r>
            <a:r>
              <a:rPr lang="en-US" sz="2000" kern="100" dirty="0">
                <a:effectLst/>
                <a:latin typeface="Times New Roman" panose="02020603050405020304" pitchFamily="18" charset="0"/>
                <a:ea typeface="Calibri" panose="020F0502020204030204" pitchFamily="34" charset="0"/>
                <a:cs typeface="Arial" panose="020B0604020202020204" pitchFamily="34" charset="0"/>
              </a:rPr>
              <a:t>Men and women (11- 55) </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50000"/>
              </a:lnSpc>
              <a:spcBef>
                <a:spcPts val="0"/>
              </a:spcBef>
              <a:spcAft>
                <a:spcPts val="800"/>
              </a:spcAft>
            </a:pPr>
            <a:r>
              <a:rPr lang="en-US" sz="2000" b="1" kern="100" dirty="0">
                <a:effectLst/>
                <a:latin typeface="Times New Roman" panose="02020603050405020304" pitchFamily="18" charset="0"/>
                <a:ea typeface="Calibri" panose="020F0502020204030204" pitchFamily="34" charset="0"/>
                <a:cs typeface="Arial" panose="020B0604020202020204" pitchFamily="34" charset="0"/>
              </a:rPr>
              <a:t>Where: </a:t>
            </a:r>
            <a:r>
              <a:rPr lang="en-US" sz="2000" kern="100" dirty="0">
                <a:effectLst/>
                <a:latin typeface="Times New Roman" panose="02020603050405020304" pitchFamily="18" charset="0"/>
                <a:ea typeface="Calibri" panose="020F0502020204030204" pitchFamily="34" charset="0"/>
                <a:cs typeface="Arial" panose="020B0604020202020204" pitchFamily="34" charset="0"/>
              </a:rPr>
              <a:t>Online (Egypt)</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50000"/>
              </a:lnSpc>
              <a:spcBef>
                <a:spcPts val="0"/>
              </a:spcBef>
              <a:spcAft>
                <a:spcPts val="800"/>
              </a:spcAft>
            </a:pPr>
            <a:r>
              <a:rPr lang="en-US" sz="2000" b="1" kern="100" dirty="0">
                <a:effectLst/>
                <a:latin typeface="Times New Roman" panose="02020603050405020304" pitchFamily="18" charset="0"/>
                <a:ea typeface="Calibri" panose="020F0502020204030204" pitchFamily="34" charset="0"/>
                <a:cs typeface="Arial" panose="020B0604020202020204" pitchFamily="34" charset="0"/>
              </a:rPr>
              <a:t>When: </a:t>
            </a:r>
            <a:r>
              <a:rPr lang="en-US" sz="2000" kern="100" dirty="0">
                <a:effectLst/>
                <a:latin typeface="Times New Roman" panose="02020603050405020304" pitchFamily="18" charset="0"/>
                <a:ea typeface="Calibri" panose="020F0502020204030204" pitchFamily="34" charset="0"/>
                <a:cs typeface="Arial" panose="020B0604020202020204" pitchFamily="34" charset="0"/>
              </a:rPr>
              <a:t>8 AM    - 10 PM</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50000"/>
              </a:lnSpc>
              <a:spcBef>
                <a:spcPts val="0"/>
              </a:spcBef>
              <a:spcAft>
                <a:spcPts val="800"/>
              </a:spcAft>
            </a:pPr>
            <a:r>
              <a:rPr lang="en-US" sz="2000" b="1" kern="100" dirty="0">
                <a:effectLst/>
                <a:latin typeface="Times New Roman" panose="02020603050405020304" pitchFamily="18" charset="0"/>
                <a:ea typeface="Calibri" panose="020F0502020204030204" pitchFamily="34" charset="0"/>
                <a:cs typeface="Arial" panose="020B0604020202020204" pitchFamily="34" charset="0"/>
              </a:rPr>
              <a:t>What: </a:t>
            </a:r>
            <a:r>
              <a:rPr lang="en-US" sz="2000" kern="100" dirty="0">
                <a:latin typeface="Times New Roman" panose="02020603050405020304" pitchFamily="18" charset="0"/>
                <a:ea typeface="Calibri" panose="020F0502020204030204" pitchFamily="34" charset="0"/>
                <a:cs typeface="Arial" panose="020B0604020202020204" pitchFamily="34" charset="0"/>
              </a:rPr>
              <a:t>Better life style and good health.</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50000"/>
              </a:lnSpc>
              <a:spcBef>
                <a:spcPts val="0"/>
              </a:spcBef>
              <a:spcAft>
                <a:spcPts val="800"/>
              </a:spcAft>
            </a:pPr>
            <a:r>
              <a:rPr lang="en-US" sz="2000" b="1" kern="100" dirty="0">
                <a:effectLst/>
                <a:latin typeface="Times New Roman" panose="02020603050405020304" pitchFamily="18" charset="0"/>
                <a:ea typeface="Calibri" panose="020F0502020204030204" pitchFamily="34" charset="0"/>
                <a:cs typeface="Arial" panose="020B0604020202020204" pitchFamily="34" charset="0"/>
              </a:rPr>
              <a:t>Why: </a:t>
            </a:r>
            <a:r>
              <a:rPr lang="en-US" sz="2000" kern="100" dirty="0">
                <a:effectLst/>
                <a:latin typeface="Times New Roman" panose="02020603050405020304" pitchFamily="18" charset="0"/>
                <a:ea typeface="Calibri" panose="020F0502020204030204" pitchFamily="34" charset="0"/>
                <a:cs typeface="Arial" panose="020B0604020202020204" pitchFamily="34" charset="0"/>
              </a:rPr>
              <a:t>To feel healthy and enjoy life </a:t>
            </a:r>
            <a:endParaRPr lang="en-US" sz="12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70EFC329-1DAA-73DA-BA1A-74DBF481EAF5}"/>
              </a:ext>
            </a:extLst>
          </p:cNvPr>
          <p:cNvSpPr txBox="1"/>
          <p:nvPr/>
        </p:nvSpPr>
        <p:spPr>
          <a:xfrm>
            <a:off x="5857461" y="484095"/>
            <a:ext cx="5950226" cy="5870646"/>
          </a:xfrm>
          <a:prstGeom prst="rect">
            <a:avLst/>
          </a:prstGeom>
          <a:noFill/>
        </p:spPr>
        <p:txBody>
          <a:bodyPr wrap="square">
            <a:spAutoFit/>
          </a:bodyPr>
          <a:lstStyle/>
          <a:p>
            <a:pPr marL="0" marR="0">
              <a:lnSpc>
                <a:spcPct val="150000"/>
              </a:lnSpc>
              <a:spcBef>
                <a:spcPts val="0"/>
              </a:spcBef>
              <a:spcAft>
                <a:spcPts val="800"/>
              </a:spcAft>
            </a:pPr>
            <a:r>
              <a:rPr lang="en-US" sz="2800" b="1" kern="100" dirty="0">
                <a:solidFill>
                  <a:srgbClr val="FF0000"/>
                </a:solidFill>
                <a:effectLst/>
                <a:latin typeface="Times New Roman" panose="02020603050405020304" pitchFamily="18" charset="0"/>
                <a:ea typeface="Calibri" panose="020F0502020204030204" pitchFamily="34" charset="0"/>
                <a:cs typeface="Arial" panose="020B0604020202020204" pitchFamily="34" charset="0"/>
              </a:rPr>
              <a:t>F: Competitor Analysis: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50000"/>
              </a:lnSpc>
              <a:spcBef>
                <a:spcPts val="0"/>
              </a:spcBef>
              <a:spcAft>
                <a:spcPts val="800"/>
              </a:spcAft>
            </a:pPr>
            <a:r>
              <a:rPr lang="en-US" sz="1800" u="sng" kern="100" dirty="0">
                <a:solidFill>
                  <a:srgbClr val="0563C1"/>
                </a:solidFill>
                <a:effectLst/>
                <a:latin typeface="Times New Roman" panose="02020603050405020304" pitchFamily="18" charset="0"/>
                <a:ea typeface="Calibri" panose="020F0502020204030204" pitchFamily="34" charset="0"/>
                <a:cs typeface="Arial" panose="020B0604020202020204" pitchFamily="34" charset="0"/>
                <a:hlinkClick r:id="rId2"/>
              </a:rPr>
              <a:t>https://fedubuedu-my.sharepoint.com/:x:/g/personal/shimaa170037_fedu_bu_edu_eg/ETya-OCVQgNJssVTeA-4_TcB43MWEAFOEXMrZVkc4yVy7g?e=BQQGRI</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Font typeface="Times New Roman" panose="02020603050405020304" pitchFamily="18" charset="0"/>
              <a:buChar char="-"/>
            </a:pPr>
            <a:r>
              <a:rPr lang="en-US" sz="2400" kern="100" dirty="0">
                <a:effectLst/>
                <a:latin typeface="Times New Roman" panose="02020603050405020304" pitchFamily="18" charset="0"/>
                <a:ea typeface="Calibri" panose="020F0502020204030204" pitchFamily="34" charset="0"/>
                <a:cs typeface="Arial" panose="020B0604020202020204" pitchFamily="34" charset="0"/>
              </a:rPr>
              <a:t>Dr. Ola </a:t>
            </a:r>
            <a:r>
              <a:rPr lang="en-US" sz="2400" kern="100" dirty="0" err="1">
                <a:effectLst/>
                <a:latin typeface="Times New Roman" panose="02020603050405020304" pitchFamily="18" charset="0"/>
                <a:ea typeface="Calibri" panose="020F0502020204030204" pitchFamily="34" charset="0"/>
                <a:cs typeface="Arial" panose="020B0604020202020204" pitchFamily="34" charset="0"/>
              </a:rPr>
              <a:t>Mekhemer</a:t>
            </a:r>
            <a:r>
              <a:rPr lang="en-US" sz="2400" kern="100" dirty="0">
                <a:effectLst/>
                <a:latin typeface="Times New Roman" panose="02020603050405020304" pitchFamily="18" charset="0"/>
                <a:ea typeface="Calibri" panose="020F0502020204030204" pitchFamily="34" charset="0"/>
                <a:cs typeface="Arial" panose="020B0604020202020204" pitchFamily="34" charset="0"/>
              </a:rPr>
              <a:t> </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Font typeface="Times New Roman" panose="02020603050405020304" pitchFamily="18" charset="0"/>
              <a:buChar char="-"/>
            </a:pPr>
            <a:r>
              <a:rPr lang="en-US" sz="2400" kern="100" dirty="0">
                <a:effectLst/>
                <a:latin typeface="Times New Roman" panose="02020603050405020304" pitchFamily="18" charset="0"/>
                <a:ea typeface="Calibri" panose="020F0502020204030204" pitchFamily="34" charset="0"/>
                <a:cs typeface="Arial" panose="020B0604020202020204" pitchFamily="34" charset="0"/>
              </a:rPr>
              <a:t>Coach Sama </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Font typeface="Times New Roman" panose="02020603050405020304" pitchFamily="18" charset="0"/>
              <a:buChar char="-"/>
            </a:pPr>
            <a:r>
              <a:rPr lang="en-US" sz="2400" kern="100" dirty="0">
                <a:effectLst/>
                <a:latin typeface="Times New Roman" panose="02020603050405020304" pitchFamily="18" charset="0"/>
                <a:ea typeface="Calibri" panose="020F0502020204030204" pitchFamily="34" charset="0"/>
                <a:cs typeface="Arial" panose="020B0604020202020204" pitchFamily="34" charset="0"/>
              </a:rPr>
              <a:t>Captain </a:t>
            </a:r>
            <a:r>
              <a:rPr lang="en-US" sz="2400" kern="100" dirty="0" err="1">
                <a:effectLst/>
                <a:latin typeface="Times New Roman" panose="02020603050405020304" pitchFamily="18" charset="0"/>
                <a:ea typeface="Calibri" panose="020F0502020204030204" pitchFamily="34" charset="0"/>
                <a:cs typeface="Arial" panose="020B0604020202020204" pitchFamily="34" charset="0"/>
              </a:rPr>
              <a:t>Maged</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Font typeface="Times New Roman" panose="02020603050405020304" pitchFamily="18" charset="0"/>
              <a:buChar char="-"/>
            </a:pPr>
            <a:r>
              <a:rPr lang="en-US" sz="2400" kern="100" dirty="0">
                <a:effectLst/>
                <a:latin typeface="Times New Roman" panose="02020603050405020304" pitchFamily="18" charset="0"/>
                <a:ea typeface="Calibri" panose="020F0502020204030204" pitchFamily="34" charset="0"/>
                <a:cs typeface="Arial" panose="020B0604020202020204" pitchFamily="34" charset="0"/>
              </a:rPr>
              <a:t>Aya </a:t>
            </a:r>
            <a:r>
              <a:rPr lang="en-US" sz="2400" kern="100" dirty="0" err="1">
                <a:effectLst/>
                <a:latin typeface="Times New Roman" panose="02020603050405020304" pitchFamily="18" charset="0"/>
                <a:ea typeface="Calibri" panose="020F0502020204030204" pitchFamily="34" charset="0"/>
                <a:cs typeface="Arial" panose="020B0604020202020204" pitchFamily="34" charset="0"/>
              </a:rPr>
              <a:t>Anayel</a:t>
            </a:r>
            <a:r>
              <a:rPr lang="en-US" sz="2400" kern="100" dirty="0">
                <a:effectLst/>
                <a:latin typeface="Times New Roman" panose="02020603050405020304" pitchFamily="18" charset="0"/>
                <a:ea typeface="Calibri" panose="020F0502020204030204" pitchFamily="34" charset="0"/>
                <a:cs typeface="Arial" panose="020B0604020202020204" pitchFamily="34" charset="0"/>
              </a:rPr>
              <a:t> </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Font typeface="Times New Roman" panose="02020603050405020304" pitchFamily="18" charset="0"/>
              <a:buChar char="-"/>
            </a:pPr>
            <a:r>
              <a:rPr lang="en-US" sz="2400" kern="100" dirty="0">
                <a:effectLst/>
                <a:latin typeface="Times New Roman" panose="02020603050405020304" pitchFamily="18" charset="0"/>
                <a:ea typeface="Calibri" panose="020F0502020204030204" pitchFamily="34" charset="0"/>
                <a:cs typeface="Arial" panose="020B0604020202020204" pitchFamily="34" charset="0"/>
              </a:rPr>
              <a:t>DFN</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800"/>
              </a:spcAft>
              <a:buFont typeface="Times New Roman" panose="02020603050405020304" pitchFamily="18" charset="0"/>
              <a:buChar char="-"/>
            </a:pPr>
            <a:r>
              <a:rPr lang="en-US" sz="2400" kern="100" dirty="0">
                <a:effectLst/>
                <a:latin typeface="Times New Roman" panose="02020603050405020304" pitchFamily="18" charset="0"/>
                <a:ea typeface="Calibri" panose="020F0502020204030204" pitchFamily="34" charset="0"/>
                <a:cs typeface="Arial" panose="020B0604020202020204" pitchFamily="34" charset="0"/>
              </a:rPr>
              <a:t>Sama Fit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175128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6B45D4-7872-865A-D6A8-E5C16FEB0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6922" y="929238"/>
            <a:ext cx="10168275" cy="5034239"/>
          </a:xfrm>
          <a:prstGeom prst="rect">
            <a:avLst/>
          </a:prstGeom>
        </p:spPr>
      </p:pic>
    </p:spTree>
    <p:extLst>
      <p:ext uri="{BB962C8B-B14F-4D97-AF65-F5344CB8AC3E}">
        <p14:creationId xmlns:p14="http://schemas.microsoft.com/office/powerpoint/2010/main" val="339985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6CC13-2490-0CE1-194F-EE07B809212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4616CD1-2C22-AC25-4B7C-7FF15E625E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8470" y="815314"/>
            <a:ext cx="9515060" cy="5227371"/>
          </a:xfrm>
          <a:prstGeom prst="rect">
            <a:avLst/>
          </a:prstGeom>
        </p:spPr>
      </p:pic>
    </p:spTree>
    <p:extLst>
      <p:ext uri="{BB962C8B-B14F-4D97-AF65-F5344CB8AC3E}">
        <p14:creationId xmlns:p14="http://schemas.microsoft.com/office/powerpoint/2010/main" val="2090913142"/>
      </p:ext>
    </p:extLst>
  </p:cSld>
  <p:clrMapOvr>
    <a:masterClrMapping/>
  </p:clrMapOvr>
</p:sld>
</file>

<file path=ppt/theme/theme1.xml><?xml version="1.0" encoding="utf-8"?>
<a:theme xmlns:a="http://schemas.openxmlformats.org/drawingml/2006/main" name="Custom">
  <a:themeElements>
    <a:clrScheme name="TM10081922">
      <a:dk1>
        <a:srgbClr val="000000"/>
      </a:dk1>
      <a:lt1>
        <a:srgbClr val="FFFFFF"/>
      </a:lt1>
      <a:dk2>
        <a:srgbClr val="435369"/>
      </a:dk2>
      <a:lt2>
        <a:srgbClr val="E7E5E5"/>
      </a:lt2>
      <a:accent1>
        <a:srgbClr val="F2E5D8"/>
      </a:accent1>
      <a:accent2>
        <a:srgbClr val="8C3A27"/>
      </a:accent2>
      <a:accent3>
        <a:srgbClr val="F0C8BC"/>
      </a:accent3>
      <a:accent4>
        <a:srgbClr val="D9A390"/>
      </a:accent4>
      <a:accent5>
        <a:srgbClr val="FFF6F4"/>
      </a:accent5>
      <a:accent6>
        <a:srgbClr val="183F1E"/>
      </a:accent6>
      <a:hlink>
        <a:srgbClr val="467886"/>
      </a:hlink>
      <a:folHlink>
        <a:srgbClr val="96607D"/>
      </a:folHlink>
    </a:clrScheme>
    <a:fontScheme name="Custom 100">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10081922_Win32_SL_V4" id="{CCBED28E-3218-45D8-920F-A2D91CCE8680}" vid="{A1C6549C-A185-4AC8-97B3-DFFFA73555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2533540E-348B-4A0C-8D42-DF419EB4ACB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1039DB3-8B03-42C7-A6D5-D581E57F13D6}">
  <ds:schemaRefs>
    <ds:schemaRef ds:uri="http://schemas.microsoft.com/sharepoint/v3/contenttype/forms"/>
  </ds:schemaRefs>
</ds:datastoreItem>
</file>

<file path=customXml/itemProps3.xml><?xml version="1.0" encoding="utf-8"?>
<ds:datastoreItem xmlns:ds="http://schemas.openxmlformats.org/officeDocument/2006/customXml" ds:itemID="{73A5813F-A12D-4A3C-B9FF-2C89106185D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345</TotalTime>
  <Words>1649</Words>
  <Application>Microsoft Office PowerPoint</Application>
  <PresentationFormat>Widescreen</PresentationFormat>
  <Paragraphs>321</Paragraphs>
  <Slides>56</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56</vt:i4>
      </vt:variant>
    </vt:vector>
  </HeadingPairs>
  <TitlesOfParts>
    <vt:vector size="65" baseType="lpstr">
      <vt:lpstr>Aptos</vt:lpstr>
      <vt:lpstr>Arial</vt:lpstr>
      <vt:lpstr>Calibri</vt:lpstr>
      <vt:lpstr>Courier New</vt:lpstr>
      <vt:lpstr>Quire Sans Pro Light</vt:lpstr>
      <vt:lpstr>Symbol</vt:lpstr>
      <vt:lpstr>Times New Roman</vt:lpstr>
      <vt:lpstr>Tisa Offc Serif Pro</vt:lpstr>
      <vt:lpstr>Custom</vt:lpstr>
      <vt:lpstr>Digital Marketing Final Project </vt:lpstr>
      <vt:lpstr>PowerPoint Presentation</vt:lpstr>
      <vt:lpstr>Sostac Model </vt:lpstr>
      <vt:lpstr>PowerPoint Presentation</vt:lpstr>
      <vt:lpstr>PowerPoint Presentation</vt:lpstr>
      <vt:lpstr>PowerPoint Presentation</vt:lpstr>
      <vt:lpstr>PowerPoint Presentation</vt:lpstr>
      <vt:lpstr>PowerPoint Presentation</vt:lpstr>
      <vt:lpstr>PowerPoint Presentation</vt:lpstr>
      <vt:lpstr>Swot Analysis </vt:lpstr>
      <vt:lpstr>Swot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Canvas Model </vt:lpstr>
      <vt:lpstr>PowerPoint Presentation</vt:lpstr>
      <vt:lpstr>Campaign Overview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Surface</dc:creator>
  <cp:lastModifiedBy>سماح احمد مغاورى احمد</cp:lastModifiedBy>
  <cp:revision>97</cp:revision>
  <dcterms:created xsi:type="dcterms:W3CDTF">2024-10-16T21:30:00Z</dcterms:created>
  <dcterms:modified xsi:type="dcterms:W3CDTF">2024-10-18T00:31:44Z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